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6"/>
  </p:notesMasterIdLst>
  <p:sldIdLst>
    <p:sldId id="256" r:id="rId2"/>
    <p:sldId id="276" r:id="rId3"/>
    <p:sldId id="258" r:id="rId4"/>
    <p:sldId id="281" r:id="rId5"/>
    <p:sldId id="327" r:id="rId6"/>
    <p:sldId id="282" r:id="rId7"/>
    <p:sldId id="313" r:id="rId8"/>
    <p:sldId id="309" r:id="rId9"/>
    <p:sldId id="306" r:id="rId10"/>
    <p:sldId id="303" r:id="rId11"/>
    <p:sldId id="328" r:id="rId12"/>
    <p:sldId id="318" r:id="rId13"/>
    <p:sldId id="298" r:id="rId14"/>
    <p:sldId id="300" r:id="rId15"/>
    <p:sldId id="307" r:id="rId16"/>
    <p:sldId id="299" r:id="rId17"/>
    <p:sldId id="269" r:id="rId18"/>
    <p:sldId id="272" r:id="rId19"/>
    <p:sldId id="311" r:id="rId20"/>
    <p:sldId id="273" r:id="rId21"/>
    <p:sldId id="312" r:id="rId22"/>
    <p:sldId id="319" r:id="rId23"/>
    <p:sldId id="288" r:id="rId24"/>
    <p:sldId id="283" r:id="rId25"/>
  </p:sldIdLst>
  <p:sldSz cx="12192000" cy="6858000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ecelia Doucette" initials="CD" lastIdx="1" clrIdx="0">
    <p:extLst>
      <p:ext uri="{19B8F6BF-5375-455C-9EA6-DF929625EA0E}">
        <p15:presenceInfo xmlns:p15="http://schemas.microsoft.com/office/powerpoint/2012/main" userId="1ed3d829499d0fb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3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163" cy="4708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2726" y="0"/>
            <a:ext cx="3078163" cy="4708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4B3F4B-CD52-4881-98B0-C76FA6B12608}" type="datetimeFigureOut">
              <a:rPr lang="en-US" smtClean="0"/>
              <a:t>10/21/2020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4750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517667"/>
            <a:ext cx="5683250" cy="36968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917620"/>
            <a:ext cx="3078163" cy="4708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2726" y="8917620"/>
            <a:ext cx="3078163" cy="4708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135D00-0AD9-47DC-AAE1-DFAB1CD94E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537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0393E-1104-404A-A7CE-29278720885F}" type="datetime1">
              <a:rPr lang="en-US" smtClean="0"/>
              <a:t>10/21/2020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67B75-153D-4277-91F7-DCA3C90BCE4A}" type="datetime1">
              <a:rPr lang="en-US" smtClean="0"/>
              <a:t>10/21/2020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4444B-7C20-4FAE-8E08-F8EF60170D2B}" type="datetime1">
              <a:rPr lang="en-US" smtClean="0"/>
              <a:t>10/21/2020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1D241-AAA0-4988-A03D-9DF75E44075E}" type="datetime1">
              <a:rPr lang="en-US" smtClean="0"/>
              <a:t>10/21/2020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504AD-EA4A-4F5F-973B-4ABC075C296B}" type="datetime1">
              <a:rPr lang="en-US" smtClean="0"/>
              <a:t>10/21/2020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99108-60A1-488F-BD03-07CC0D75CBF0}" type="datetime1">
              <a:rPr lang="en-US" smtClean="0"/>
              <a:t>10/21/2020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FB328-C6E7-476A-A94F-5204986C9558}" type="datetime1">
              <a:rPr lang="en-US" smtClean="0"/>
              <a:t>10/21/2020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C44F4-7375-4643-8D7D-EECC591FE130}" type="datetime1">
              <a:rPr lang="en-US" smtClean="0"/>
              <a:t>10/21/2020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7A95C-56DF-4C32-9C2C-0F040DAAFFE5}" type="datetime1">
              <a:rPr lang="en-US" smtClean="0"/>
              <a:t>10/21/2020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D738E-F7BE-497F-982A-3885FD219F53}" type="datetime1">
              <a:rPr lang="en-US" smtClean="0"/>
              <a:t>10/21/2020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D50E6-6F15-490A-B208-D83498AE4ED6}" type="datetime1">
              <a:rPr lang="en-US" smtClean="0"/>
              <a:t>10/21/2020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EFABA-CDEB-4E8E-A11E-6D6B3C58E550}" type="datetime1">
              <a:rPr lang="en-US" smtClean="0"/>
              <a:t>10/21/2020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A4321-69F9-4BD9-94DA-6DA9451EFD30}" type="datetime1">
              <a:rPr lang="en-US" smtClean="0"/>
              <a:t>10/21/2020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836A5-4ED6-4C5F-B0F6-10F8EA8F2760}" type="datetime1">
              <a:rPr lang="en-US" smtClean="0"/>
              <a:t>10/21/2020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F95A1-8F58-42D4-B78C-5DB802DEA930}" type="datetime1">
              <a:rPr lang="en-US" smtClean="0"/>
              <a:t>10/21/2020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9AD4F-7934-41F0-8022-04D0CBC4764B}" type="datetime1">
              <a:rPr lang="en-US" smtClean="0"/>
              <a:t>10/21/2020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945F43-1ABD-4A21-8E7A-96C0D6210D88}" type="datetime1">
              <a:rPr lang="en-US" smtClean="0"/>
              <a:t>10/21/2020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lobalresearch.ca/telcos-losing-battle-impose-5g/5691065" TargetMode="External"/><Relationship Id="rId3" Type="http://schemas.openxmlformats.org/officeDocument/2006/relationships/hyperlink" Target="http://www.burlington.org/town_government/small_cell_information.php" TargetMode="External"/><Relationship Id="rId7" Type="http://schemas.openxmlformats.org/officeDocument/2006/relationships/hyperlink" Target="https://ehtrust.org/bermuda-temporary-moratorium-on-5g-deployment/" TargetMode="External"/><Relationship Id="rId12" Type="http://schemas.openxmlformats.org/officeDocument/2006/relationships/image" Target="../media/image26.png"/><Relationship Id="rId2" Type="http://schemas.openxmlformats.org/officeDocument/2006/relationships/hyperlink" Target="https://img1.wsimg.com/blobby/go/18add696-2410-4f74-a623-35ee3c12832d/downloads/FCC%2019-226%20COMMENTS_BostonMA.pdf?ver=1592952452329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htrust.org/hawaii-county-council-to-consider-resolution-banning-5g-until-proven-safe/" TargetMode="External"/><Relationship Id="rId11" Type="http://schemas.openxmlformats.org/officeDocument/2006/relationships/image" Target="../media/image25.png"/><Relationship Id="rId5" Type="http://schemas.openxmlformats.org/officeDocument/2006/relationships/hyperlink" Target="https://www.wtnh.com/news/technology/easton-bans-5g-technology-rollout-citing-lack-of-research-testing/" TargetMode="External"/><Relationship Id="rId10" Type="http://schemas.openxmlformats.org/officeDocument/2006/relationships/image" Target="../media/image24.png"/><Relationship Id="rId4" Type="http://schemas.openxmlformats.org/officeDocument/2006/relationships/hyperlink" Target="https://www.5gcrisis.com/toolkit" TargetMode="External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TaG8j4PteTo&amp;fbclid=IwAR0bBXpS-iSUA7K6p6rszj-PhAVTKbB0X4IaS7GNaBjKWmwX_yneRmC8OsA" TargetMode="External"/><Relationship Id="rId13" Type="http://schemas.openxmlformats.org/officeDocument/2006/relationships/image" Target="../media/image28.png"/><Relationship Id="rId3" Type="http://schemas.openxmlformats.org/officeDocument/2006/relationships/hyperlink" Target="https://alpaca-chinchilla-x6xf.squarespace.com/s/CITY-OF-BOSTON-MA-et-al-v-FCC-petition_No-20-1301_08102020.pdf" TargetMode="External"/><Relationship Id="rId7" Type="http://schemas.openxmlformats.org/officeDocument/2006/relationships/hyperlink" Target="https://www.youtube.com/watch?v=fQkX2rWhkH0&amp;list=PLMAz9ZRXjYmpt_4EEzJPd7DqI4LwGBahk&amp;index=3" TargetMode="External"/><Relationship Id="rId12" Type="http://schemas.openxmlformats.org/officeDocument/2006/relationships/image" Target="../media/image27.jpg"/><Relationship Id="rId2" Type="http://schemas.openxmlformats.org/officeDocument/2006/relationships/hyperlink" Target="https://img1.wsimg.com/blobby/go/18add696-2410-4f74-a623-35ee3c12832d/downloads/FCC%2019-226%20COMMENTS_BostonMA.pdf?ver=1592952452329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UtT6gVH584s&amp;feature=emb_logo" TargetMode="External"/><Relationship Id="rId11" Type="http://schemas.openxmlformats.org/officeDocument/2006/relationships/image" Target="../media/image24.png"/><Relationship Id="rId5" Type="http://schemas.openxmlformats.org/officeDocument/2006/relationships/hyperlink" Target="https://www.5gcrisis.com/toolkit" TargetMode="External"/><Relationship Id="rId10" Type="http://schemas.openxmlformats.org/officeDocument/2006/relationships/image" Target="../media/image23.png"/><Relationship Id="rId4" Type="http://schemas.openxmlformats.org/officeDocument/2006/relationships/hyperlink" Target="http://www.burlington.org/town_government/small_cell_information.php" TargetMode="External"/><Relationship Id="rId9" Type="http://schemas.openxmlformats.org/officeDocument/2006/relationships/hyperlink" Target="https://worcesterschools.org/wp-content/uploads/2018/09/radio_frequency.pdf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hyperlink" Target="https://malegislature.gov/Bills/191/SD2116" TargetMode="External"/><Relationship Id="rId7" Type="http://schemas.openxmlformats.org/officeDocument/2006/relationships/image" Target="../media/image30.png"/><Relationship Id="rId2" Type="http://schemas.openxmlformats.org/officeDocument/2006/relationships/hyperlink" Target="https://sites.google.com/site/understandingemfs/massachusetts-emf-bills-2019-20/bills-in-other-states-2019-20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hyperlink" Target="https://malegislature.gov/Bills/191/H383" TargetMode="External"/><Relationship Id="rId4" Type="http://schemas.openxmlformats.org/officeDocument/2006/relationships/hyperlink" Target="https://malegislature.gov/Bills/191/SD77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gencourt.state.nh.us/bill_status/bill_status.aspx?lsr=0261&amp;sy=2019&amp;txtsessionyear=2019&amp;txtbillnumber=hb522&amp;sortoption=&amp;q=1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hyperlink" Target="http://www.gencourt.state.nh.us/statstudcomm/committees/1474/documents.html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legislature.vermont.gov/assets/Legislative-Reports/RFR-Report-12.23.19.pdf?fbclid=IwAR3w1OBPkrkY_FSLx85gA9rtzMrHr9WAMqtbmldeyW7kRZveSYBeIe7p6-E" TargetMode="External"/><Relationship Id="rId2" Type="http://schemas.openxmlformats.org/officeDocument/2006/relationships/hyperlink" Target="http://gencourt.state.nh.us/bill_status/bill_status.aspx?lsr=0261&amp;sy=2019&amp;txtsessionyear=2019&amp;txtbillnumber=hb522&amp;sortoption=&amp;q=1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hyperlink" Target="https://sites.google.com/site/understandingemfs/massachusetts-emf-bills-2019-20/bills-in-other-states-2019-20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hyperlink" Target="https://ehtrust.org/action-alert-lawsuit-against-the-fcc/" TargetMode="External"/><Relationship Id="rId7" Type="http://schemas.openxmlformats.org/officeDocument/2006/relationships/hyperlink" Target="https://www.law360.com/articles/1241627/alsup-laments-dumb-fcc-in-iphone-radiation-suit" TargetMode="External"/><Relationship Id="rId2" Type="http://schemas.openxmlformats.org/officeDocument/2006/relationships/hyperlink" Target="https://alpaca-chinchilla-x6xf.squarespace.com/s/CITY-OF-BOSTON-MA-et-al-v-FCC-petition_No-20-1301_08102020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leagle.com/decision/infdco20171006q74" TargetMode="External"/><Relationship Id="rId5" Type="http://schemas.openxmlformats.org/officeDocument/2006/relationships/hyperlink" Target="http://irregulators.org/?fbclid=IwAR3ujLQ7sEcLtvixd3QfmhlTsOfTY-iqZXuy1fP8PqiU28wx1utfz_7H440" TargetMode="External"/><Relationship Id="rId10" Type="http://schemas.openxmlformats.org/officeDocument/2006/relationships/image" Target="../media/image38.png"/><Relationship Id="rId4" Type="http://schemas.openxmlformats.org/officeDocument/2006/relationships/hyperlink" Target="https://childrenshealthdefense.org/news/robert-f-kennedy-jr-s-childrens-health-defense-submitted-historic-case-against-u-s-government-for-wireless-harms/" TargetMode="External"/><Relationship Id="rId9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hyperlink" Target="https://emfconference2021.com/" TargetMode="External"/><Relationship Id="rId7" Type="http://schemas.openxmlformats.org/officeDocument/2006/relationships/hyperlink" Target="https://www.youtube.com/watch?v=F0NEaPTu9oI&amp;feature=emb_logo" TargetMode="External"/><Relationship Id="rId2" Type="http://schemas.openxmlformats.org/officeDocument/2006/relationships/hyperlink" Target="https://emfconference.com/hom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eeexplore.ieee.org/stamp/stamp.jsp?tp=&amp;arnumber=9016183" TargetMode="External"/><Relationship Id="rId5" Type="http://schemas.openxmlformats.org/officeDocument/2006/relationships/hyperlink" Target="https://www.sciencedirect.com/science/article/pii/S0360132319305347" TargetMode="External"/><Relationship Id="rId4" Type="http://schemas.openxmlformats.org/officeDocument/2006/relationships/hyperlink" Target="https://mdsafetech.org/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buildingbiologyinstitute.org/find-an-expert/certified-consultants/building-biology-environmental-consultants/" TargetMode="External"/><Relationship Id="rId13" Type="http://schemas.openxmlformats.org/officeDocument/2006/relationships/image" Target="../media/image44.png"/><Relationship Id="rId3" Type="http://schemas.openxmlformats.org/officeDocument/2006/relationships/hyperlink" Target="https://www.wirelesseducation.org/store/c2/" TargetMode="External"/><Relationship Id="rId7" Type="http://schemas.openxmlformats.org/officeDocument/2006/relationships/hyperlink" Target="https://www.5gcrisis.com/toolkit" TargetMode="External"/><Relationship Id="rId12" Type="http://schemas.openxmlformats.org/officeDocument/2006/relationships/image" Target="../media/image43.png"/><Relationship Id="rId2" Type="http://schemas.openxmlformats.org/officeDocument/2006/relationships/hyperlink" Target="https://www.wirelesseducation.org/store/l2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mf-Efnk7g4k" TargetMode="External"/><Relationship Id="rId11" Type="http://schemas.openxmlformats.org/officeDocument/2006/relationships/image" Target="../media/image42.jpg"/><Relationship Id="rId5" Type="http://schemas.openxmlformats.org/officeDocument/2006/relationships/hyperlink" Target="https://www.youtube.com/watch?v=5t2pdDYHtnY" TargetMode="External"/><Relationship Id="rId10" Type="http://schemas.openxmlformats.org/officeDocument/2006/relationships/image" Target="../media/image41.png"/><Relationship Id="rId4" Type="http://schemas.openxmlformats.org/officeDocument/2006/relationships/hyperlink" Target="https://generationzapped.com/screenings/" TargetMode="External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intuition-physician.myshopify.com/collections/books-dvds/products/the-earth-prescription-discover-the-healing-power-of-grounding" TargetMode="External"/><Relationship Id="rId2" Type="http://schemas.openxmlformats.org/officeDocument/2006/relationships/hyperlink" Target="https://www.huffpost.com/entry/gps-guides_b_1632700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emfconference2021.com/" TargetMode="External"/><Relationship Id="rId3" Type="http://schemas.openxmlformats.org/officeDocument/2006/relationships/hyperlink" Target="https://sites.google.com/site/understandingemfs/massachusetts-emf-bills-2019-20/bills-in-other-states-2019-20" TargetMode="External"/><Relationship Id="rId7" Type="http://schemas.openxmlformats.org/officeDocument/2006/relationships/hyperlink" Target="https://emfconference.com/emfc-speakers" TargetMode="External"/><Relationship Id="rId2" Type="http://schemas.openxmlformats.org/officeDocument/2006/relationships/hyperlink" Target="https://sites.google.com/site/understandingemfs/ma-emf-bills/file-cabinet/APS%20Best%20Practices%20for%20Mobile%20Devices%20Signs%208-27-14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playlist?list=PLMAz9ZRXjYmp8vCf4HKxmLhdqEgbqYS65" TargetMode="External"/><Relationship Id="rId5" Type="http://schemas.openxmlformats.org/officeDocument/2006/relationships/hyperlink" Target="https://ma4safetech.org/" TargetMode="External"/><Relationship Id="rId4" Type="http://schemas.openxmlformats.org/officeDocument/2006/relationships/hyperlink" Target="https://www.wirelesseducation.org/store/l2/" TargetMode="External"/><Relationship Id="rId9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relesseducation.org/blog/" TargetMode="External"/><Relationship Id="rId2" Type="http://schemas.openxmlformats.org/officeDocument/2006/relationships/hyperlink" Target="https://www.google.com/search?q=ethernet+switch&amp;oq=ethernet+switch&amp;aqs=chrome..69i57j35i39j0l5j69i60.4855j0j4&amp;sourceid=chrome&amp;ie=UTF-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q=Staples+AT-CL2909-Corded-Speakerphone-Waiting%2Fdp%2FB001S2PKPE&amp;oq=Staples+AT-CL2909-Corded-Speakerphone-Waiting%2Fdp%2FB001S2PKPE&amp;aqs=chrome..69i57.2598j0j4&amp;sourceid=chrome&amp;ie=UTF-8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hyperlink" Target="https://ehtrust.org/?s=new+york+times" TargetMode="External"/><Relationship Id="rId7" Type="http://schemas.openxmlformats.org/officeDocument/2006/relationships/hyperlink" Target="https://ehtrust.org/scientists-call-for-transparency-at-the-world-health-organization-emf-project/" TargetMode="External"/><Relationship Id="rId2" Type="http://schemas.openxmlformats.org/officeDocument/2006/relationships/hyperlink" Target="https://www.nytimes.com/2019/07/16/science/5g-cellphones-wireless-cancer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who.int/peh-emf/research/rf_ehc_page/en/index1.html" TargetMode="External"/><Relationship Id="rId11" Type="http://schemas.openxmlformats.org/officeDocument/2006/relationships/image" Target="../media/image54.png"/><Relationship Id="rId5" Type="http://schemas.openxmlformats.org/officeDocument/2006/relationships/hyperlink" Target="https://www.who.int/peh-emf/about/WhatisEMF/en/index1.html" TargetMode="External"/><Relationship Id="rId10" Type="http://schemas.openxmlformats.org/officeDocument/2006/relationships/image" Target="../media/image53.png"/><Relationship Id="rId4" Type="http://schemas.openxmlformats.org/officeDocument/2006/relationships/hyperlink" Target="https://whatsnewinpublishing.com/spark-a-revolution-in-digital-journalism-nyt-launches-5g-journalism-lab/" TargetMode="External"/><Relationship Id="rId9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UtT6gVH584s&amp;feature=emb_logo" TargetMode="External"/><Relationship Id="rId3" Type="http://schemas.openxmlformats.org/officeDocument/2006/relationships/hyperlink" Target="http://electromagnetichealth.org/electromagnetic-health-blog/wires-long-press-release/" TargetMode="External"/><Relationship Id="rId7" Type="http://schemas.openxmlformats.org/officeDocument/2006/relationships/hyperlink" Target="https://sites.google.com/site/understandingemfs/for-municipal-leaders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dc.gov/nceh/radiation/alara.html" TargetMode="External"/><Relationship Id="rId11" Type="http://schemas.openxmlformats.org/officeDocument/2006/relationships/image" Target="../media/image58.png"/><Relationship Id="rId5" Type="http://schemas.openxmlformats.org/officeDocument/2006/relationships/hyperlink" Target="https://slt.co/Downloads/Education/EMF-Exposure-Guidelines-For-Sleeping-Areas.pdf" TargetMode="External"/><Relationship Id="rId10" Type="http://schemas.openxmlformats.org/officeDocument/2006/relationships/image" Target="../media/image57.png"/><Relationship Id="rId4" Type="http://schemas.openxmlformats.org/officeDocument/2006/relationships/hyperlink" Target="https://www.emfanalysis.com/recommended-emf-meters/" TargetMode="External"/><Relationship Id="rId9" Type="http://schemas.openxmlformats.org/officeDocument/2006/relationships/image" Target="../media/image5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c2douce@gmail.com" TargetMode="External"/><Relationship Id="rId2" Type="http://schemas.openxmlformats.org/officeDocument/2006/relationships/hyperlink" Target="https://www.ma4safetech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hyperlink" Target="https://www.wirelesseducation.org/store/l2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ethics.harvard.edu/files/center-for-ethics/files/capturedagency_alster.pdf" TargetMode="External"/><Relationship Id="rId7" Type="http://schemas.openxmlformats.org/officeDocument/2006/relationships/image" Target="../media/image5.png"/><Relationship Id="rId2" Type="http://schemas.openxmlformats.org/officeDocument/2006/relationships/hyperlink" Target="http://showthefineprint.org/see-the-fine-print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s://www.5gcrisis.com/shuren-petition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ho.int/peh-emf/research/rf_ehc_page/en/index1.html" TargetMode="External"/><Relationship Id="rId3" Type="http://schemas.openxmlformats.org/officeDocument/2006/relationships/hyperlink" Target="https://sites.google.com/site/understandingemfs/infertility" TargetMode="External"/><Relationship Id="rId7" Type="http://schemas.openxmlformats.org/officeDocument/2006/relationships/hyperlink" Target="https://sites.google.com/site/understandingemfs/impact-on-children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ioinitiative.org/table-of-contents/" TargetMode="External"/><Relationship Id="rId11" Type="http://schemas.openxmlformats.org/officeDocument/2006/relationships/image" Target="../media/image9.png"/><Relationship Id="rId5" Type="http://schemas.openxmlformats.org/officeDocument/2006/relationships/hyperlink" Target="https://sites.google.com/site/understandingemfs/cancers" TargetMode="External"/><Relationship Id="rId10" Type="http://schemas.openxmlformats.org/officeDocument/2006/relationships/image" Target="../media/image8.png"/><Relationship Id="rId4" Type="http://schemas.openxmlformats.org/officeDocument/2006/relationships/hyperlink" Target="https://ntp.niehs.nih.gov/whatwestudy/topics/cellphones/index.html?utm_source=direct&amp;utm_medium=prod&amp;utm_campaign=ntpgolinks&amp;utm_term=cellphone" TargetMode="External"/><Relationship Id="rId9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sites.google.com/site/understandingemfs/electromagnetic-hypersensitivity-eh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sites.google.com/site/understandingemfs/planetary-impac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ntennasearch.com/" TargetMode="External"/><Relationship Id="rId2" Type="http://schemas.openxmlformats.org/officeDocument/2006/relationships/hyperlink" Target="https://sites.google.com/site/understandingemfs/cell-tower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hyperlink" Target="https://boston.maps.arcgis.com/apps/View/index.html?appid=968bcd0da75f44cca75298153b33ac7f" TargetMode="External"/><Relationship Id="rId7" Type="http://schemas.openxmlformats.org/officeDocument/2006/relationships/image" Target="../media/image18.png"/><Relationship Id="rId2" Type="http://schemas.openxmlformats.org/officeDocument/2006/relationships/hyperlink" Target="https://ehtrust.org/wp-content/uploads/5G_What-You-Need-to-Know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hyperlink" Target="https://www.computerworld.com/article/3575510/at-this-point-5g-is-a-bad-joke.html" TargetMode="External"/><Relationship Id="rId4" Type="http://schemas.openxmlformats.org/officeDocument/2006/relationships/hyperlink" Target="https://www.youtube.com/watch?v=ekNC0J3xx1w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hyperlink" Target="https://www.recorder.com/my-turn-mirin-Online-SafelyDuringCOVID19-After-34316395" TargetMode="External"/><Relationship Id="rId7" Type="http://schemas.openxmlformats.org/officeDocument/2006/relationships/image" Target="../media/image20.png"/><Relationship Id="rId2" Type="http://schemas.openxmlformats.org/officeDocument/2006/relationships/hyperlink" Target="https://sites.google.com/site/understandingemfs/cell-tower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ind.minlib.net/iii/encore/search/C__Sacoustimeter__Orightresult__U?lang=eng" TargetMode="External"/><Relationship Id="rId5" Type="http://schemas.openxmlformats.org/officeDocument/2006/relationships/hyperlink" Target="https://www.youtube.com/watch?v=0W_vlGmnpqE&amp;list=PLMAz9ZRXjYmpt_4EEzJPd7DqI4LwGBahk&amp;index=4" TargetMode="External"/><Relationship Id="rId4" Type="http://schemas.openxmlformats.org/officeDocument/2006/relationships/hyperlink" Target="http://www.burlington.org/town_government/small_cell_information.php" TargetMode="External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6040" y="3134574"/>
            <a:ext cx="8799756" cy="1961165"/>
          </a:xfrm>
        </p:spPr>
        <p:txBody>
          <a:bodyPr/>
          <a:lstStyle/>
          <a:p>
            <a:pPr algn="ctr"/>
            <a:r>
              <a:rPr lang="en-US" sz="1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</a:t>
            </a:r>
            <a:br>
              <a:rPr lang="en-US" sz="1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r>
              <a:rPr lang="en-US" sz="1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</a:t>
            </a:r>
            <a:br>
              <a:rPr lang="en-US" sz="1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r>
              <a:rPr lang="en-US" sz="4800" dirty="0">
                <a:solidFill>
                  <a:schemeClr val="accent1">
                    <a:lumMod val="75000"/>
                  </a:schemeClr>
                </a:solidFill>
              </a:rPr>
              <a:t>Safe Cell Tower Siting</a:t>
            </a:r>
            <a:br>
              <a:rPr lang="en-US" sz="48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What You Need to Know</a:t>
            </a:r>
            <a:br>
              <a:rPr lang="en-US" sz="1400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en-US" sz="1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Tri Town Health with Cece Doucette</a:t>
            </a: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4220" y="5675474"/>
            <a:ext cx="7766936" cy="1096899"/>
          </a:xfrm>
        </p:spPr>
        <p:txBody>
          <a:bodyPr>
            <a:normAutofit/>
          </a:bodyPr>
          <a:lstStyle/>
          <a:p>
            <a:pPr algn="ctr"/>
            <a:r>
              <a:rPr lang="en-US" b="1" i="1" dirty="0"/>
              <a:t>October 19, 2020</a:t>
            </a:r>
            <a:endParaRPr lang="en-US" i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CE581E-D804-4611-B55C-93E7F8C0A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59B0EB-21CD-4FFC-B2BB-48E11A85D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4220" y="0"/>
            <a:ext cx="6858594" cy="411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36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057F9-40C8-42BD-9165-6398A141E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Public Servants Taking 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50148D-D1E6-4ECC-88CD-43567D21FF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710477"/>
            <a:ext cx="6223523" cy="4537923"/>
          </a:xfrm>
        </p:spPr>
        <p:txBody>
          <a:bodyPr>
            <a:normAutofit fontScale="77500" lnSpcReduction="20000"/>
          </a:bodyPr>
          <a:lstStyle/>
          <a:p>
            <a:r>
              <a:rPr lang="en-US" sz="3600" dirty="0">
                <a:hlinkClick r:id="rId2"/>
              </a:rPr>
              <a:t>City of Boston files with FCC</a:t>
            </a:r>
            <a:r>
              <a:rPr lang="en-US" sz="3600" dirty="0"/>
              <a:t>, June 2020</a:t>
            </a:r>
          </a:p>
          <a:p>
            <a:r>
              <a:rPr lang="en-US" sz="3600" dirty="0">
                <a:hlinkClick r:id="rId3"/>
              </a:rPr>
              <a:t>Burlington, MA Small Cell Policy</a:t>
            </a:r>
            <a:endParaRPr lang="en-US" sz="3600" dirty="0"/>
          </a:p>
          <a:p>
            <a:pPr lvl="1"/>
            <a:r>
              <a:rPr lang="en-US" sz="3600" dirty="0"/>
              <a:t>National example with </a:t>
            </a:r>
            <a:r>
              <a:rPr lang="en-US" sz="3600" dirty="0">
                <a:hlinkClick r:id="rId4"/>
              </a:rPr>
              <a:t>5GCrisis.com</a:t>
            </a:r>
            <a:endParaRPr lang="en-US" sz="3600" dirty="0"/>
          </a:p>
          <a:p>
            <a:r>
              <a:rPr lang="en-US" sz="3800" dirty="0">
                <a:hlinkClick r:id="rId5"/>
              </a:rPr>
              <a:t>Easton, CT </a:t>
            </a:r>
            <a:r>
              <a:rPr lang="en-US" sz="3800" dirty="0"/>
              <a:t>bans 5G</a:t>
            </a:r>
          </a:p>
          <a:p>
            <a:r>
              <a:rPr lang="en-US" sz="3800" dirty="0">
                <a:hlinkClick r:id="rId6"/>
              </a:rPr>
              <a:t>Hawaii County </a:t>
            </a:r>
            <a:r>
              <a:rPr lang="en-US" sz="3800" dirty="0"/>
              <a:t>bans 5G</a:t>
            </a:r>
          </a:p>
          <a:p>
            <a:r>
              <a:rPr lang="en-US" sz="3800" dirty="0">
                <a:hlinkClick r:id="rId7"/>
              </a:rPr>
              <a:t>Bermuda</a:t>
            </a:r>
            <a:r>
              <a:rPr lang="en-US" sz="3800" dirty="0"/>
              <a:t> temporary 5G moratorium</a:t>
            </a:r>
          </a:p>
          <a:p>
            <a:r>
              <a:rPr lang="en-US" sz="3800" dirty="0">
                <a:hlinkClick r:id="rId8"/>
              </a:rPr>
              <a:t>Worldwide actions</a:t>
            </a:r>
            <a:endParaRPr lang="en-US" sz="3800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D32720-35AE-4DA4-AE65-D6AFC0596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10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EF49AC-62EF-4D8E-A7FC-49CB2DD38C1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0691" t="12868" r="29316" b="8888"/>
          <a:stretch/>
        </p:blipFill>
        <p:spPr>
          <a:xfrm rot="607999">
            <a:off x="8311458" y="412673"/>
            <a:ext cx="3241465" cy="39634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7DD22D-893E-42A7-94A4-2F47F3D8AF2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4755" t="21240" r="16893" b="25271"/>
          <a:stretch/>
        </p:blipFill>
        <p:spPr>
          <a:xfrm rot="682263">
            <a:off x="7326754" y="1826772"/>
            <a:ext cx="3211157" cy="22201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689F09-9ABC-4145-9AB1-988153BDAFB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1908" r="26486" b="10233"/>
          <a:stretch/>
        </p:blipFill>
        <p:spPr>
          <a:xfrm rot="399711">
            <a:off x="8408688" y="3045731"/>
            <a:ext cx="3175589" cy="21020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926DFF-E5EB-4B67-9814-A8621B039B7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0821" t="11628" r="10834" b="11908"/>
          <a:stretch/>
        </p:blipFill>
        <p:spPr>
          <a:xfrm rot="340538">
            <a:off x="7178863" y="4392184"/>
            <a:ext cx="3506938" cy="213921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1347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057F9-40C8-42BD-9165-6398A141E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MA Towns Taking 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50148D-D1E6-4ECC-88CD-43567D21FF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10477"/>
            <a:ext cx="6754824" cy="4537923"/>
          </a:xfrm>
        </p:spPr>
        <p:txBody>
          <a:bodyPr>
            <a:normAutofit fontScale="70000" lnSpcReduction="20000"/>
          </a:bodyPr>
          <a:lstStyle/>
          <a:p>
            <a:r>
              <a:rPr lang="en-US" sz="3600" dirty="0">
                <a:hlinkClick r:id="rId2"/>
              </a:rPr>
              <a:t>City of Boston files with FCC</a:t>
            </a:r>
            <a:endParaRPr lang="en-US" sz="3600" dirty="0"/>
          </a:p>
          <a:p>
            <a:r>
              <a:rPr lang="en-US" sz="3600" dirty="0">
                <a:hlinkClick r:id="rId3"/>
              </a:rPr>
              <a:t>City of Boston sues FCC</a:t>
            </a:r>
            <a:endParaRPr lang="en-US" sz="3600" dirty="0">
              <a:hlinkClick r:id="rId4"/>
            </a:endParaRPr>
          </a:p>
          <a:p>
            <a:r>
              <a:rPr lang="en-US" sz="3600" dirty="0">
                <a:hlinkClick r:id="rId4"/>
              </a:rPr>
              <a:t>Burlington Small Cell Policy</a:t>
            </a:r>
            <a:endParaRPr lang="en-US" sz="3600" dirty="0"/>
          </a:p>
          <a:p>
            <a:pPr lvl="1"/>
            <a:r>
              <a:rPr lang="en-US" sz="3600" dirty="0"/>
              <a:t>National example with </a:t>
            </a:r>
            <a:r>
              <a:rPr lang="en-US" sz="3600" dirty="0">
                <a:hlinkClick r:id="rId5"/>
              </a:rPr>
              <a:t>5GCrisis.com</a:t>
            </a:r>
            <a:endParaRPr lang="en-US" sz="3600" dirty="0"/>
          </a:p>
          <a:p>
            <a:pPr lvl="1"/>
            <a:r>
              <a:rPr lang="en-US" sz="3600" dirty="0"/>
              <a:t>Bedford, Lincoln, Andover </a:t>
            </a:r>
            <a:r>
              <a:rPr lang="en-US" sz="3800" dirty="0"/>
              <a:t>adopting Burlington</a:t>
            </a:r>
          </a:p>
          <a:p>
            <a:pPr lvl="1"/>
            <a:r>
              <a:rPr lang="en-US" sz="4000" dirty="0"/>
              <a:t>Attorney </a:t>
            </a:r>
            <a:r>
              <a:rPr lang="en-US" sz="4000" dirty="0">
                <a:hlinkClick r:id="rId6"/>
              </a:rPr>
              <a:t>Andrew Campanelli</a:t>
            </a:r>
            <a:endParaRPr lang="en-US" sz="3800" dirty="0"/>
          </a:p>
          <a:p>
            <a:r>
              <a:rPr lang="en-US" sz="3800" dirty="0">
                <a:hlinkClick r:id="rId7"/>
              </a:rPr>
              <a:t>Shrewsbury Board of Health</a:t>
            </a:r>
            <a:endParaRPr lang="en-US" sz="3800" dirty="0"/>
          </a:p>
          <a:p>
            <a:r>
              <a:rPr lang="en-US" sz="3800" dirty="0">
                <a:hlinkClick r:id="rId8"/>
              </a:rPr>
              <a:t>Concord Expert Forum</a:t>
            </a:r>
            <a:r>
              <a:rPr lang="en-US" sz="3800" dirty="0"/>
              <a:t> 300+</a:t>
            </a:r>
          </a:p>
          <a:p>
            <a:r>
              <a:rPr lang="en-US" sz="3800" dirty="0">
                <a:hlinkClick r:id="rId9"/>
              </a:rPr>
              <a:t>Worcester schools RF statement</a:t>
            </a:r>
            <a:endParaRPr lang="en-US" sz="3800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D32720-35AE-4DA4-AE65-D6AFC0596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11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EF49AC-62EF-4D8E-A7FC-49CB2DD38C1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0691" t="12868" r="29316" b="8888"/>
          <a:stretch/>
        </p:blipFill>
        <p:spPr>
          <a:xfrm rot="607999">
            <a:off x="8311458" y="412673"/>
            <a:ext cx="3241465" cy="39634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7DD22D-893E-42A7-94A4-2F47F3D8AF2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4755" t="21240" r="16893" b="25271"/>
          <a:stretch/>
        </p:blipFill>
        <p:spPr>
          <a:xfrm rot="682263">
            <a:off x="7512084" y="1799131"/>
            <a:ext cx="3211157" cy="22201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857EA0-6570-4AA5-9A5F-12F03EFC4D3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409947">
            <a:off x="8984797" y="2919955"/>
            <a:ext cx="2803876" cy="36257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A7BC6B-F263-46C6-89E6-3F3FCCFD686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2958" t="9687" r="37048" b="6584"/>
          <a:stretch/>
        </p:blipFill>
        <p:spPr>
          <a:xfrm rot="399413">
            <a:off x="7211772" y="3486307"/>
            <a:ext cx="2438313" cy="319048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2612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FD50D-5ABA-4E1A-84D3-62BBCA3E8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MA Policy 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D9CFB3-AA47-44C4-B11F-61646C4A75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40541"/>
            <a:ext cx="6680069" cy="5195993"/>
          </a:xfrm>
        </p:spPr>
        <p:txBody>
          <a:bodyPr>
            <a:noAutofit/>
          </a:bodyPr>
          <a:lstStyle/>
          <a:p>
            <a:r>
              <a:rPr lang="en-US" sz="2400" dirty="0">
                <a:hlinkClick r:id="rId2"/>
              </a:rPr>
              <a:t>20 total </a:t>
            </a:r>
            <a:r>
              <a:rPr lang="en-US" sz="2400" dirty="0"/>
              <a:t>bills this session</a:t>
            </a:r>
          </a:p>
          <a:p>
            <a:r>
              <a:rPr lang="en-US" sz="2400" dirty="0"/>
              <a:t>Senate Ways &amp; Means</a:t>
            </a:r>
          </a:p>
          <a:p>
            <a:pPr lvl="1"/>
            <a:r>
              <a:rPr lang="en-US" sz="2000" dirty="0"/>
              <a:t>Joint Committee on Consumer Protection advanced Senator Cyr’s </a:t>
            </a:r>
            <a:r>
              <a:rPr lang="en-US" sz="2000" dirty="0">
                <a:hlinkClick r:id="rId3"/>
              </a:rPr>
              <a:t>S. 129 </a:t>
            </a:r>
            <a:r>
              <a:rPr lang="en-US" sz="2000" dirty="0"/>
              <a:t>to investigate wireless radiation</a:t>
            </a:r>
          </a:p>
          <a:p>
            <a:pPr lvl="1"/>
            <a:r>
              <a:rPr lang="en-US" sz="2000" dirty="0"/>
              <a:t>Joint Committee on Telecom, Utilities &amp; Energy advanced Senator Moore’s </a:t>
            </a:r>
            <a:r>
              <a:rPr lang="en-US" sz="2000" dirty="0">
                <a:hlinkClick r:id="rId4"/>
              </a:rPr>
              <a:t>S. 1988 </a:t>
            </a:r>
            <a:r>
              <a:rPr lang="en-US" sz="2000" dirty="0"/>
              <a:t>to opt out of utility smart meters</a:t>
            </a:r>
          </a:p>
          <a:p>
            <a:r>
              <a:rPr lang="en-US" sz="2400" dirty="0"/>
              <a:t>House Ways &amp; Means</a:t>
            </a:r>
          </a:p>
          <a:p>
            <a:pPr lvl="1"/>
            <a:r>
              <a:rPr lang="en-US" sz="2000" dirty="0"/>
              <a:t>Joint Committee on Economic Development &amp; Emerging Technologies advanced Rep. Jones Jr.’s </a:t>
            </a:r>
            <a:r>
              <a:rPr lang="en-US" sz="2000" dirty="0">
                <a:hlinkClick r:id="rId5"/>
              </a:rPr>
              <a:t>H. 383</a:t>
            </a:r>
            <a:r>
              <a:rPr lang="en-US" sz="2000" dirty="0"/>
              <a:t> to form a 5G task force; amend to also address health &amp; environmental impact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3792DF-95E1-44C8-A97C-3D7F051D7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12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312400-1101-4BF7-8740-E78D982AC42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162" t="21550" r="28617" b="28148"/>
          <a:stretch/>
        </p:blipFill>
        <p:spPr>
          <a:xfrm>
            <a:off x="8490505" y="332064"/>
            <a:ext cx="3553420" cy="24169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ABD04A-CAA8-490E-8C82-B6A59DA230F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258" t="15194" r="28424" b="28148"/>
          <a:stretch/>
        </p:blipFill>
        <p:spPr>
          <a:xfrm>
            <a:off x="8170720" y="1954480"/>
            <a:ext cx="3343946" cy="25565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82D060-46C4-457B-8221-A467CA696A4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5161" t="16124" r="28133" b="30511"/>
          <a:stretch/>
        </p:blipFill>
        <p:spPr>
          <a:xfrm>
            <a:off x="7818487" y="3429000"/>
            <a:ext cx="3353105" cy="239453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9384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8543652-04DC-46F0-A577-1997623B23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46" t="11897" r="24017" b="12469"/>
          <a:stretch/>
        </p:blipFill>
        <p:spPr>
          <a:xfrm rot="617611">
            <a:off x="8722354" y="2839405"/>
            <a:ext cx="2855079" cy="25738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EFD50D-5ABA-4E1A-84D3-62BBCA3E8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National Policy 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D9CFB3-AA47-44C4-B11F-61646C4A75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532869"/>
            <a:ext cx="7743653" cy="5186907"/>
          </a:xfrm>
        </p:spPr>
        <p:txBody>
          <a:bodyPr>
            <a:noAutofit/>
          </a:bodyPr>
          <a:lstStyle/>
          <a:p>
            <a:r>
              <a:rPr lang="en-US" sz="2600" dirty="0"/>
              <a:t>NH Rep. Patrick Abrami -- very pointed questions:</a:t>
            </a:r>
          </a:p>
          <a:p>
            <a:pPr marL="857250" lvl="1"/>
            <a:r>
              <a:rPr lang="en-US" sz="2000" dirty="0"/>
              <a:t>Why has the </a:t>
            </a:r>
            <a:r>
              <a:rPr lang="en-US" sz="2000" b="1" dirty="0"/>
              <a:t>insurance industry </a:t>
            </a:r>
            <a:r>
              <a:rPr lang="en-US" sz="2000" dirty="0"/>
              <a:t>put in RF exclusions?</a:t>
            </a:r>
          </a:p>
          <a:p>
            <a:pPr marL="857250" lvl="1"/>
            <a:r>
              <a:rPr lang="en-US" sz="2000" dirty="0"/>
              <a:t>Why does legal </a:t>
            </a:r>
            <a:r>
              <a:rPr lang="en-US" sz="2000" b="1" dirty="0"/>
              <a:t>fine print </a:t>
            </a:r>
            <a:r>
              <a:rPr lang="en-US" sz="2000" dirty="0"/>
              <a:t>say keep distance from the body?</a:t>
            </a:r>
          </a:p>
          <a:p>
            <a:pPr marL="857250" lvl="1"/>
            <a:r>
              <a:rPr lang="en-US" sz="2000" dirty="0"/>
              <a:t>Why are 1,000s of peer-reviewed </a:t>
            </a:r>
            <a:r>
              <a:rPr lang="en-US" sz="2000" b="1" dirty="0"/>
              <a:t>studies ignored by FCC</a:t>
            </a:r>
            <a:r>
              <a:rPr lang="en-US" sz="2000" dirty="0"/>
              <a:t>?</a:t>
            </a:r>
          </a:p>
          <a:p>
            <a:pPr marL="857250" lvl="1"/>
            <a:r>
              <a:rPr lang="en-US" sz="2000" dirty="0"/>
              <a:t>Why do FCC exposure limits not account for the non-thermal, non-ionizing, </a:t>
            </a:r>
            <a:r>
              <a:rPr lang="en-US" sz="2000" b="1" dirty="0"/>
              <a:t>biological effects</a:t>
            </a:r>
            <a:r>
              <a:rPr lang="en-US" sz="2000" dirty="0"/>
              <a:t>?</a:t>
            </a:r>
          </a:p>
          <a:p>
            <a:pPr marL="857250" lvl="1"/>
            <a:r>
              <a:rPr lang="en-US" sz="2000" dirty="0"/>
              <a:t>Why are </a:t>
            </a:r>
            <a:r>
              <a:rPr lang="en-US" sz="2000" b="1" dirty="0"/>
              <a:t>US limits 100 times higher </a:t>
            </a:r>
            <a:r>
              <a:rPr lang="en-US" sz="2000" dirty="0"/>
              <a:t>than other countries?</a:t>
            </a:r>
          </a:p>
          <a:p>
            <a:pPr marL="857250" lvl="1"/>
            <a:r>
              <a:rPr lang="en-US" sz="2000" dirty="0"/>
              <a:t>Why is the </a:t>
            </a:r>
            <a:r>
              <a:rPr lang="en-US" sz="2000" b="1" dirty="0"/>
              <a:t>cumulative effect </a:t>
            </a:r>
            <a:r>
              <a:rPr lang="en-US" sz="2000" dirty="0"/>
              <a:t>of increasing EMFs ignored?</a:t>
            </a:r>
          </a:p>
          <a:p>
            <a:r>
              <a:rPr lang="en-US" sz="2400" dirty="0">
                <a:hlinkClick r:id="rId3"/>
              </a:rPr>
              <a:t>New Hampshire law </a:t>
            </a:r>
            <a:r>
              <a:rPr lang="en-US" sz="2400" dirty="0"/>
              <a:t>in less than a year, </a:t>
            </a:r>
            <a:r>
              <a:rPr lang="en-US" sz="2400" dirty="0">
                <a:hlinkClick r:id="rId4"/>
              </a:rPr>
              <a:t>Commission</a:t>
            </a:r>
            <a:r>
              <a:rPr lang="en-US" sz="2400" dirty="0"/>
              <a:t> reporting out in November</a:t>
            </a:r>
            <a:endParaRPr lang="en-US" sz="2000" dirty="0"/>
          </a:p>
          <a:p>
            <a:pPr lvl="1">
              <a:buFont typeface="Wingdings" panose="05000000000000000000" pitchFamily="2" charset="2"/>
              <a:buChar char="Ø"/>
            </a:pP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328C2F-248F-4703-8FC8-580A88EE4A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696" t="10699" r="14955" b="26201"/>
          <a:stretch/>
        </p:blipFill>
        <p:spPr>
          <a:xfrm rot="316636">
            <a:off x="8112297" y="773929"/>
            <a:ext cx="3679443" cy="20627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BC895B-601C-4503-A226-04FE56396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88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FD50D-5ABA-4E1A-84D3-62BBCA3E8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National Policy 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D9CFB3-AA47-44C4-B11F-61646C4A75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32869"/>
            <a:ext cx="5680936" cy="5186907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600" dirty="0"/>
              <a:t>Oregon Senator Anderson, retired public health nurse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FF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Emergency</a:t>
            </a:r>
            <a:r>
              <a:rPr lang="en-US" sz="22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law </a:t>
            </a:r>
            <a:r>
              <a:rPr lang="en-US" sz="2200" dirty="0"/>
              <a:t>in less than a year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200" dirty="0"/>
              <a:t>Public Health Authority to investigate non-industry peer-reviewed scientific literature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200" dirty="0"/>
              <a:t>Report back on impact, especially for school children, by January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hlinkClick r:id="rId3"/>
              </a:rPr>
              <a:t>Vermont Department of Health Report</a:t>
            </a:r>
            <a:r>
              <a:rPr lang="en-US" sz="2600" dirty="0"/>
              <a:t>, Dartmouth investigates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hlinkClick r:id="rId4"/>
              </a:rPr>
              <a:t>AK, CA, HI, IL, LA, MA, MT, NY, RI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CDD073-C540-4433-BC3A-DE7D7E6EDD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642" t="11318" r="28133" b="28148"/>
          <a:stretch/>
        </p:blipFill>
        <p:spPr>
          <a:xfrm rot="463362">
            <a:off x="7398193" y="562732"/>
            <a:ext cx="3558894" cy="27353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C53ED2-16F2-4766-9293-7F1E40B4F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14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025452-B43F-4B1D-8EB4-DB7C123788C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367" t="13953" r="32397" b="13489"/>
          <a:stretch/>
        </p:blipFill>
        <p:spPr>
          <a:xfrm rot="604978">
            <a:off x="7496939" y="3214040"/>
            <a:ext cx="2384555" cy="325356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9543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365CE-9595-466C-A7DF-48210CCBC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Legal 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59C231-9970-417F-9AF7-8CEB9E40A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930400"/>
            <a:ext cx="6553939" cy="4502298"/>
          </a:xfrm>
        </p:spPr>
        <p:txBody>
          <a:bodyPr>
            <a:normAutofit/>
          </a:bodyPr>
          <a:lstStyle/>
          <a:p>
            <a:r>
              <a:rPr lang="en-US" sz="2800" dirty="0"/>
              <a:t>FCC being sued:</a:t>
            </a:r>
          </a:p>
          <a:p>
            <a:pPr lvl="1"/>
            <a:r>
              <a:rPr lang="en-US" sz="2600" dirty="0">
                <a:hlinkClick r:id="rId2"/>
              </a:rPr>
              <a:t>City of Boston, Aug. 2020</a:t>
            </a:r>
            <a:endParaRPr lang="en-US" sz="2600" dirty="0">
              <a:hlinkClick r:id="rId3"/>
            </a:endParaRPr>
          </a:p>
          <a:p>
            <a:pPr lvl="1"/>
            <a:r>
              <a:rPr lang="en-US" sz="2600" dirty="0">
                <a:hlinkClick r:id="rId3"/>
              </a:rPr>
              <a:t>Environmental Health Trust</a:t>
            </a:r>
            <a:endParaRPr lang="en-US" sz="2600" dirty="0"/>
          </a:p>
          <a:p>
            <a:pPr lvl="1"/>
            <a:r>
              <a:rPr lang="en-US" sz="2600" dirty="0">
                <a:hlinkClick r:id="rId4"/>
              </a:rPr>
              <a:t>Children’s Health Defense</a:t>
            </a:r>
            <a:endParaRPr lang="en-US" sz="2600" dirty="0"/>
          </a:p>
          <a:p>
            <a:pPr lvl="1"/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hlinkClick r:id="rId5"/>
              </a:rPr>
              <a:t>IRREGULATORS v. FCC</a:t>
            </a:r>
            <a:endParaRPr lang="en-US" sz="3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hlinkClick r:id="rId6"/>
              </a:rPr>
              <a:t>Fay School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ADA: Court recognizes </a:t>
            </a:r>
            <a:b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non-thermal biological effects</a:t>
            </a:r>
          </a:p>
          <a:p>
            <a:r>
              <a:rPr lang="en-US" sz="2800" dirty="0"/>
              <a:t>Class-action lawsuit against </a:t>
            </a:r>
            <a:r>
              <a:rPr lang="en-US" sz="2800" dirty="0">
                <a:hlinkClick r:id="rId7"/>
              </a:rPr>
              <a:t>Apple</a:t>
            </a:r>
            <a:endParaRPr lang="en-US" sz="2800" dirty="0"/>
          </a:p>
          <a:p>
            <a:pPr lvl="2">
              <a:buFont typeface="Wingdings" panose="05000000000000000000" pitchFamily="2" charset="2"/>
              <a:buChar char="Ø"/>
            </a:pPr>
            <a:endParaRPr lang="en-US" dirty="0"/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0D2F4F-6DF1-401E-86F0-6343173FF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15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282900-368F-4C5E-B17A-022F7F33F6D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9834" t="6533" r="9396" b="3730"/>
          <a:stretch/>
        </p:blipFill>
        <p:spPr>
          <a:xfrm rot="417184">
            <a:off x="6837760" y="3962811"/>
            <a:ext cx="3741638" cy="18589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5F1DB2-2CA5-4E9C-B464-3B93498CBA5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3126" t="16899" r="39654" b="15813"/>
          <a:stretch/>
        </p:blipFill>
        <p:spPr>
          <a:xfrm rot="596575">
            <a:off x="6537359" y="584362"/>
            <a:ext cx="2578400" cy="29133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91F43B-BE37-4D35-9DC9-8AD586B183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15978">
            <a:off x="8221554" y="2410917"/>
            <a:ext cx="3382330" cy="176304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034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56E9D-3CE7-4BD3-BD2D-46E0E01AF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56873"/>
            <a:ext cx="8596668" cy="1320800"/>
          </a:xfrm>
        </p:spPr>
        <p:txBody>
          <a:bodyPr>
            <a:normAutofit/>
          </a:bodyPr>
          <a:lstStyle/>
          <a:p>
            <a:r>
              <a:rPr lang="en-US" sz="4400" dirty="0"/>
              <a:t>Professional 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3353F2-D632-4DC3-9088-B497EB12E8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77372"/>
            <a:ext cx="10699503" cy="4369772"/>
          </a:xfrm>
        </p:spPr>
        <p:txBody>
          <a:bodyPr>
            <a:noAutofit/>
          </a:bodyPr>
          <a:lstStyle/>
          <a:p>
            <a:r>
              <a:rPr lang="en-US" sz="2800" dirty="0"/>
              <a:t>Health Care Training</a:t>
            </a:r>
            <a:endParaRPr lang="en-US" sz="2600" dirty="0"/>
          </a:p>
          <a:p>
            <a:pPr lvl="1"/>
            <a:r>
              <a:rPr lang="en-US" sz="2400" dirty="0">
                <a:hlinkClick r:id="rId2"/>
              </a:rPr>
              <a:t>EMF Conference </a:t>
            </a:r>
            <a:r>
              <a:rPr lang="en-US" sz="2400" dirty="0"/>
              <a:t>videos, 2019</a:t>
            </a:r>
          </a:p>
          <a:p>
            <a:pPr lvl="1"/>
            <a:r>
              <a:rPr lang="en-US" sz="2400" dirty="0">
                <a:hlinkClick r:id="rId3"/>
              </a:rPr>
              <a:t>Next Conference</a:t>
            </a:r>
            <a:r>
              <a:rPr lang="en-US" sz="2400" dirty="0"/>
              <a:t>, January 2021</a:t>
            </a:r>
          </a:p>
          <a:p>
            <a:pPr lvl="1"/>
            <a:r>
              <a:rPr lang="en-US" sz="2400" dirty="0">
                <a:hlinkClick r:id="rId4"/>
              </a:rPr>
              <a:t>Physicians for Safe Technology </a:t>
            </a:r>
            <a:br>
              <a:rPr lang="en-US" sz="2400" dirty="0"/>
            </a:br>
            <a:endParaRPr lang="en-US" sz="2400" dirty="0"/>
          </a:p>
          <a:p>
            <a:r>
              <a:rPr lang="en-US" sz="2800" dirty="0"/>
              <a:t>Engineers, physicists, technologists, architects, etc.</a:t>
            </a:r>
          </a:p>
          <a:p>
            <a:pPr lvl="1"/>
            <a:r>
              <a:rPr lang="en-US" sz="2400" dirty="0"/>
              <a:t>Clegg et al.,  </a:t>
            </a:r>
            <a:r>
              <a:rPr lang="en-US" sz="2400" u="sng" dirty="0">
                <a:hlinkClick r:id="rId5"/>
              </a:rPr>
              <a:t>Building science and radiofrequency radiation: What makes smart and healthy buildings</a:t>
            </a:r>
            <a:r>
              <a:rPr lang="en-US" sz="2400" dirty="0"/>
              <a:t>,  Building and Environment, 2019</a:t>
            </a:r>
          </a:p>
          <a:p>
            <a:pPr lvl="1"/>
            <a:r>
              <a:rPr lang="en-US" sz="2400" dirty="0"/>
              <a:t>IEEE Access: </a:t>
            </a:r>
            <a:r>
              <a:rPr lang="en-US" sz="2400" i="1" dirty="0">
                <a:hlinkClick r:id="rId6"/>
              </a:rPr>
              <a:t>Electromagnetic Radiation due to Cellular, </a:t>
            </a:r>
            <a:br>
              <a:rPr lang="en-US" sz="2400" i="1" dirty="0">
                <a:hlinkClick r:id="rId6"/>
              </a:rPr>
            </a:br>
            <a:r>
              <a:rPr lang="en-US" sz="2400" i="1" dirty="0">
                <a:hlinkClick r:id="rId6"/>
              </a:rPr>
              <a:t>Wi-Fi and Bluetooth technologies: How safe are we?</a:t>
            </a:r>
            <a:r>
              <a:rPr lang="en-US" sz="2400" i="1" dirty="0"/>
              <a:t> </a:t>
            </a:r>
            <a:r>
              <a:rPr lang="en-US" sz="2400" dirty="0"/>
              <a:t>2020</a:t>
            </a:r>
          </a:p>
          <a:p>
            <a:pPr lvl="1"/>
            <a:r>
              <a:rPr lang="en-US" sz="2400" dirty="0"/>
              <a:t>Silicon Valley engineer </a:t>
            </a:r>
            <a:r>
              <a:rPr lang="en-US" sz="2400" dirty="0">
                <a:hlinkClick r:id="rId7"/>
              </a:rPr>
              <a:t>Jeromy Johnson TEDx Talk</a:t>
            </a:r>
            <a:br>
              <a:rPr lang="en-US" dirty="0"/>
            </a:br>
            <a:endParaRPr lang="en-US" dirty="0"/>
          </a:p>
          <a:p>
            <a:pPr lvl="1"/>
            <a:endParaRPr lang="en-US" sz="2600" dirty="0"/>
          </a:p>
          <a:p>
            <a:endParaRPr lang="en-US" sz="2800" dirty="0"/>
          </a:p>
          <a:p>
            <a:pPr lvl="1">
              <a:buFont typeface="Wingdings" panose="05000000000000000000" pitchFamily="2" charset="2"/>
              <a:buChar char="Ø"/>
            </a:pP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C9B41F-088D-4BF4-8051-840F77982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16</a:t>
            </a:fld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0A8FB27-E03B-45FB-8AFF-D8EC600A7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983" y="1833506"/>
            <a:ext cx="4369981" cy="141926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9857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56E9D-3CE7-4BD3-BD2D-46E0E01AF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en-US" sz="4400" dirty="0"/>
              <a:t>Home &amp; Work 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3353F2-D632-4DC3-9088-B497EB12E8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26228"/>
            <a:ext cx="5271661" cy="4369772"/>
          </a:xfrm>
        </p:spPr>
        <p:txBody>
          <a:bodyPr>
            <a:noAutofit/>
          </a:bodyPr>
          <a:lstStyle/>
          <a:p>
            <a:r>
              <a:rPr lang="en-US" sz="2800" dirty="0"/>
              <a:t>Non-profit Wireless Education (@30 min. on-line)</a:t>
            </a:r>
          </a:p>
          <a:p>
            <a:pPr lvl="1"/>
            <a:r>
              <a:rPr lang="en-US" sz="2600" dirty="0">
                <a:hlinkClick r:id="rId2"/>
              </a:rPr>
              <a:t>Schools &amp; Families Course</a:t>
            </a:r>
            <a:endParaRPr lang="en-US" sz="2600" dirty="0"/>
          </a:p>
          <a:p>
            <a:pPr lvl="1"/>
            <a:r>
              <a:rPr lang="en-US" sz="2600" dirty="0">
                <a:hlinkClick r:id="rId3"/>
              </a:rPr>
              <a:t>Corporate Safety Course</a:t>
            </a:r>
            <a:endParaRPr lang="en-US" sz="2600" dirty="0"/>
          </a:p>
          <a:p>
            <a:r>
              <a:rPr lang="en-US" sz="2800" dirty="0"/>
              <a:t>Award-winning film </a:t>
            </a:r>
            <a:r>
              <a:rPr lang="en-US" sz="2800" dirty="0">
                <a:hlinkClick r:id="rId4"/>
              </a:rPr>
              <a:t>Generation Zapped</a:t>
            </a:r>
            <a:endParaRPr lang="en-US" sz="2800" dirty="0"/>
          </a:p>
          <a:p>
            <a:r>
              <a:rPr lang="en-US" sz="2800" dirty="0"/>
              <a:t>PBS Burt Wolf </a:t>
            </a:r>
            <a:r>
              <a:rPr lang="en-US" sz="2800" dirty="0">
                <a:hlinkClick r:id="rId5"/>
              </a:rPr>
              <a:t>1808</a:t>
            </a:r>
            <a:r>
              <a:rPr lang="en-US" sz="2800" dirty="0"/>
              <a:t> &amp; </a:t>
            </a:r>
            <a:r>
              <a:rPr lang="en-US" sz="2800" dirty="0">
                <a:hlinkClick r:id="rId6"/>
              </a:rPr>
              <a:t>1809</a:t>
            </a:r>
            <a:endParaRPr lang="en-US" sz="2800" dirty="0"/>
          </a:p>
          <a:p>
            <a:r>
              <a:rPr lang="en-US" sz="2800" dirty="0"/>
              <a:t>5GCrisis.com </a:t>
            </a:r>
            <a:r>
              <a:rPr lang="en-US" sz="2800" dirty="0">
                <a:hlinkClick r:id="rId7"/>
              </a:rPr>
              <a:t>Tool Kit</a:t>
            </a:r>
            <a:endParaRPr lang="en-US" sz="2800" dirty="0"/>
          </a:p>
          <a:p>
            <a:r>
              <a:rPr lang="en-US" sz="2800" dirty="0">
                <a:hlinkClick r:id="rId8"/>
              </a:rPr>
              <a:t>Building Biology Institute </a:t>
            </a:r>
            <a:r>
              <a:rPr lang="en-US" sz="2800" dirty="0"/>
              <a:t>consultants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A8CD36-DEDC-47AE-AC1B-AC19F422D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17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6AF347-F826-4F8B-BA2D-DA1354BF052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533" t="11908" r="10948" b="21176"/>
          <a:stretch/>
        </p:blipFill>
        <p:spPr>
          <a:xfrm>
            <a:off x="8136730" y="421637"/>
            <a:ext cx="3510085" cy="16967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A9ACAD-7590-4104-8966-75CC73F110C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491" t="20155" r="37532" b="22171"/>
          <a:stretch/>
        </p:blipFill>
        <p:spPr>
          <a:xfrm>
            <a:off x="8932332" y="2455679"/>
            <a:ext cx="3118018" cy="19726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534C66-8AA3-4712-96C5-80A620E4C5C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61900" y="2088443"/>
            <a:ext cx="2128513" cy="21285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0D819F-92B8-4C5F-ACC8-C9EAB75CE5A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7022" t="42020" r="39373" b="42020"/>
          <a:stretch/>
        </p:blipFill>
        <p:spPr>
          <a:xfrm>
            <a:off x="9090413" y="2447767"/>
            <a:ext cx="1602721" cy="3666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3FCF1F-6AD9-4ABD-A078-E6640AAE39F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5278" t="11111" r="16989" b="28148"/>
          <a:stretch/>
        </p:blipFill>
        <p:spPr>
          <a:xfrm>
            <a:off x="7976514" y="3999481"/>
            <a:ext cx="3356810" cy="18814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79EFC9-7A13-4C6A-940F-6AD286AB7462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8863" t="14729" r="25711" b="25803"/>
          <a:stretch/>
        </p:blipFill>
        <p:spPr>
          <a:xfrm>
            <a:off x="6183220" y="5085930"/>
            <a:ext cx="2371060" cy="158997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778783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39DC1-F67C-4E15-B00B-C29522F81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/>
              <a:t>Safe Tech Solutions: </a:t>
            </a:r>
            <a:br>
              <a:rPr lang="en-US" sz="4400" dirty="0"/>
            </a:br>
            <a:r>
              <a:rPr lang="en-US" sz="4400" dirty="0"/>
              <a:t>Physical &amp; Mental Health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66F6DB-092D-4BB7-97A3-2AFA37CFF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6140325" cy="3880773"/>
          </a:xfrm>
        </p:spPr>
        <p:txBody>
          <a:bodyPr>
            <a:normAutofit/>
          </a:bodyPr>
          <a:lstStyle/>
          <a:p>
            <a:r>
              <a:rPr lang="en-US" sz="2800" dirty="0"/>
              <a:t>Avoid excessive screen time</a:t>
            </a:r>
          </a:p>
          <a:p>
            <a:pPr lvl="1"/>
            <a:r>
              <a:rPr lang="en-US" sz="2800" dirty="0"/>
              <a:t>Set limits for yourself and children</a:t>
            </a:r>
          </a:p>
          <a:p>
            <a:pPr lvl="1"/>
            <a:r>
              <a:rPr lang="en-US" sz="2800" dirty="0"/>
              <a:t>Model good behavior</a:t>
            </a:r>
          </a:p>
          <a:p>
            <a:r>
              <a:rPr lang="en-US" sz="3000" dirty="0">
                <a:hlinkClick r:id="rId2"/>
              </a:rPr>
              <a:t>50 Ways to Take a Break</a:t>
            </a:r>
            <a:endParaRPr lang="en-US" sz="3000" dirty="0"/>
          </a:p>
          <a:p>
            <a:r>
              <a:rPr lang="en-US" sz="3000" dirty="0">
                <a:hlinkClick r:id="rId3"/>
              </a:rPr>
              <a:t>The Earth Prescription</a:t>
            </a:r>
            <a:endParaRPr lang="en-US" sz="30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162291-F91D-46E7-A395-D8840125F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18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4B1824-2268-4AB7-9916-9DA82D9341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79569">
            <a:off x="8018858" y="952283"/>
            <a:ext cx="3446267" cy="42408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9E7591-6B76-4CAC-93AD-9AA9A524C4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45156">
            <a:off x="6096000" y="2756646"/>
            <a:ext cx="2056504" cy="30847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395008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9017995" cy="1320800"/>
          </a:xfrm>
        </p:spPr>
        <p:txBody>
          <a:bodyPr>
            <a:normAutofit/>
          </a:bodyPr>
          <a:lstStyle/>
          <a:p>
            <a:r>
              <a:rPr lang="en-US" sz="4400" dirty="0"/>
              <a:t>Personal Solutions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813173"/>
            <a:ext cx="8596668" cy="4876083"/>
          </a:xfrm>
        </p:spPr>
        <p:txBody>
          <a:bodyPr>
            <a:normAutofit/>
          </a:bodyPr>
          <a:lstStyle/>
          <a:p>
            <a:r>
              <a:rPr lang="en-US" sz="2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All devices off </a:t>
            </a:r>
          </a:p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Airplane mode</a:t>
            </a:r>
          </a:p>
          <a:p>
            <a:pPr lvl="1"/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Cellular Off</a:t>
            </a:r>
          </a:p>
          <a:p>
            <a:pPr lvl="1"/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Data Off</a:t>
            </a:r>
          </a:p>
          <a:p>
            <a:pPr lvl="1"/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Wi-Fi Off</a:t>
            </a:r>
          </a:p>
          <a:p>
            <a:pPr lvl="1"/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Bluetooth Off</a:t>
            </a:r>
          </a:p>
          <a:p>
            <a:pPr lvl="1"/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Hotspot Off</a:t>
            </a:r>
          </a:p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Second-hand radiation: people &amp; pets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1ACE954D-3714-4C23-99E5-286A4620D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37111">
            <a:off x="5231450" y="2257120"/>
            <a:ext cx="3811791" cy="28588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37C83E-263B-4F3A-84E3-AB2A3C195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731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365CE-9595-466C-A7DF-48210CCBC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Cece Doucette, MTPW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59C231-9970-417F-9AF7-8CEB9E40A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973891"/>
            <a:ext cx="8370973" cy="4502298"/>
          </a:xfrm>
        </p:spPr>
        <p:txBody>
          <a:bodyPr>
            <a:normAutofit fontScale="77500" lnSpcReduction="20000"/>
          </a:bodyPr>
          <a:lstStyle/>
          <a:p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Helped Ashland, MA become first-in-nation with 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hlinkClick r:id="rId2"/>
              </a:rPr>
              <a:t>Best Practices for Mobile Devices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2014</a:t>
            </a:r>
          </a:p>
          <a:p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Introduced 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hlinkClick r:id="rId3"/>
              </a:rPr>
              <a:t>legislation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in MA &amp; testified in NH</a:t>
            </a:r>
          </a:p>
          <a:p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Co-founder, 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hlinkClick r:id="rId4"/>
              </a:rPr>
              <a:t>Wireless Education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educational non-profit</a:t>
            </a:r>
          </a:p>
          <a:p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Co-founder, 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hlinkClick r:id="rId5"/>
              </a:rPr>
              <a:t>Massachusetts for Safe Technology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hlinkClick r:id="rId6"/>
              </a:rPr>
              <a:t>Co-Chair, Technology Panel, Health in Buildings Roundtable Conference 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@ NIH</a:t>
            </a:r>
          </a:p>
          <a:p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Speaker: EMF Medical Conference 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hlinkClick r:id="rId7"/>
              </a:rPr>
              <a:t>2019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and 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hlinkClick r:id="rId8"/>
              </a:rPr>
              <a:t>2021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en-US" sz="3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2">
              <a:buFont typeface="Wingdings" panose="05000000000000000000" pitchFamily="2" charset="2"/>
              <a:buChar char="Ø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D6F55D-205F-4144-B99F-8D433443C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809387-A1A7-4756-8A29-112ED4F8C5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32332" y="609600"/>
            <a:ext cx="2731386" cy="204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58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39DC1-F67C-4E15-B00B-C29522F81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Personal 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66F6DB-092D-4BB7-97A3-2AFA37CFF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525" y="1820347"/>
            <a:ext cx="6140325" cy="388077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Safe technology is easier than we think: hard-wire</a:t>
            </a:r>
          </a:p>
          <a:p>
            <a:pPr lvl="1"/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Router</a:t>
            </a:r>
          </a:p>
          <a:p>
            <a:pPr lvl="1"/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Shielded Ethernet cables</a:t>
            </a:r>
          </a:p>
          <a:p>
            <a:pPr lvl="1"/>
            <a:r>
              <a:rPr lang="en-US" sz="2800" dirty="0">
                <a:hlinkClick r:id="rId2"/>
              </a:rPr>
              <a:t>Ethernet switch</a:t>
            </a:r>
            <a:endParaRPr lang="en-US" sz="2800" dirty="0"/>
          </a:p>
          <a:p>
            <a:pPr lvl="1"/>
            <a:r>
              <a:rPr lang="en-US" sz="2800" dirty="0">
                <a:hlinkClick r:id="rId3"/>
              </a:rPr>
              <a:t>Adapters</a:t>
            </a:r>
            <a:endParaRPr lang="en-US" sz="2800" dirty="0"/>
          </a:p>
          <a:p>
            <a:pPr marL="0" indent="0">
              <a:buNone/>
            </a:pPr>
            <a:endParaRPr lang="en-US" sz="2200" dirty="0"/>
          </a:p>
          <a:p>
            <a:pPr lvl="1"/>
            <a:endParaRPr lang="en-US" sz="22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8E858E-EFDC-4049-8731-BDDF7F61DE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6873" y="892507"/>
            <a:ext cx="2194938" cy="21949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0940E6-88D5-4136-9FFA-484F80BE1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09543" y="6167727"/>
            <a:ext cx="683339" cy="365125"/>
          </a:xfrm>
        </p:spPr>
        <p:txBody>
          <a:bodyPr/>
          <a:lstStyle/>
          <a:p>
            <a:fld id="{519954A3-9DFD-4C44-94BA-B95130A3BA1C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236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39DC1-F67C-4E15-B00B-C29522F81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What Safe Technology Looks Like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0940E6-88D5-4136-9FFA-484F80BE1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09543" y="6167727"/>
            <a:ext cx="683339" cy="365125"/>
          </a:xfrm>
        </p:spPr>
        <p:txBody>
          <a:bodyPr/>
          <a:lstStyle/>
          <a:p>
            <a:fld id="{519954A3-9DFD-4C44-94BA-B95130A3BA1C}" type="slidenum">
              <a:rPr lang="en-US" smtClean="0"/>
              <a:t>21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C0B211-1730-4CBC-90FE-4D8437BF05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41"/>
          <a:stretch/>
        </p:blipFill>
        <p:spPr>
          <a:xfrm>
            <a:off x="491103" y="1935086"/>
            <a:ext cx="10339772" cy="21949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0C4A9D5-F257-4F13-9B68-70EAF0D488B1}"/>
              </a:ext>
            </a:extLst>
          </p:cNvPr>
          <p:cNvSpPr txBox="1"/>
          <p:nvPr/>
        </p:nvSpPr>
        <p:spPr>
          <a:xfrm>
            <a:off x="333488" y="4558267"/>
            <a:ext cx="978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Router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B48183-9626-4E48-BC59-6F6A622E8C3C}"/>
              </a:ext>
            </a:extLst>
          </p:cNvPr>
          <p:cNvSpPr txBox="1"/>
          <p:nvPr/>
        </p:nvSpPr>
        <p:spPr>
          <a:xfrm>
            <a:off x="1656678" y="4558267"/>
            <a:ext cx="15813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Shielded Ethernet Cable: Long @ $30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B40D26-8A65-49B3-8642-1A4534416775}"/>
              </a:ext>
            </a:extLst>
          </p:cNvPr>
          <p:cNvSpPr txBox="1"/>
          <p:nvPr/>
        </p:nvSpPr>
        <p:spPr>
          <a:xfrm>
            <a:off x="3442447" y="4558267"/>
            <a:ext cx="1301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Ethernet Switch</a:t>
            </a:r>
          </a:p>
          <a:p>
            <a:pPr algn="ctr"/>
            <a:r>
              <a:rPr lang="en-US" dirty="0"/>
              <a:t>@ $20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40EFA7-91DA-4261-B766-CD4720AFB07B}"/>
              </a:ext>
            </a:extLst>
          </p:cNvPr>
          <p:cNvSpPr txBox="1"/>
          <p:nvPr/>
        </p:nvSpPr>
        <p:spPr>
          <a:xfrm>
            <a:off x="5056094" y="4567835"/>
            <a:ext cx="14415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Shielded Ethernet Cables: Short </a:t>
            </a:r>
            <a:br>
              <a:rPr lang="en-US" dirty="0"/>
            </a:br>
            <a:r>
              <a:rPr lang="en-US" dirty="0"/>
              <a:t>@ $4-10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B6209E-AE6D-4294-9B35-52E500655BCF}"/>
              </a:ext>
            </a:extLst>
          </p:cNvPr>
          <p:cNvSpPr txBox="1"/>
          <p:nvPr/>
        </p:nvSpPr>
        <p:spPr>
          <a:xfrm>
            <a:off x="6809591" y="4558267"/>
            <a:ext cx="13662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Cell Phone &amp; Tablet Adapters </a:t>
            </a:r>
            <a:br>
              <a:rPr lang="en-US" dirty="0"/>
            </a:br>
            <a:r>
              <a:rPr lang="en-US" dirty="0"/>
              <a:t>@ $30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D9711CF-6480-4512-BBD1-A9E0E4A55A04}"/>
              </a:ext>
            </a:extLst>
          </p:cNvPr>
          <p:cNvSpPr txBox="1"/>
          <p:nvPr/>
        </p:nvSpPr>
        <p:spPr>
          <a:xfrm>
            <a:off x="10009543" y="3668358"/>
            <a:ext cx="13290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Corded Landline Phone $30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468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FD50D-5ABA-4E1A-84D3-62BBCA3E8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/>
              <a:t>A Word of Caution: Misleading “Trustworthy” 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D9CFB3-AA47-44C4-B11F-61646C4A75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215422"/>
            <a:ext cx="6951303" cy="4302336"/>
          </a:xfrm>
        </p:spPr>
        <p:txBody>
          <a:bodyPr>
            <a:noAutofit/>
          </a:bodyPr>
          <a:lstStyle/>
          <a:p>
            <a:r>
              <a:rPr lang="en-US" sz="2600" dirty="0"/>
              <a:t>New York Times</a:t>
            </a:r>
          </a:p>
          <a:p>
            <a:pPr lvl="1"/>
            <a:r>
              <a:rPr lang="en-US" sz="2000" dirty="0"/>
              <a:t>Article, “</a:t>
            </a:r>
            <a:r>
              <a:rPr lang="en-US" sz="2000" dirty="0">
                <a:hlinkClick r:id="rId2"/>
              </a:rPr>
              <a:t>The 5G Health Hazard that Isn’t</a:t>
            </a:r>
            <a:r>
              <a:rPr lang="en-US" sz="2000" dirty="0"/>
              <a:t>” </a:t>
            </a:r>
          </a:p>
          <a:p>
            <a:pPr lvl="1"/>
            <a:r>
              <a:rPr lang="en-US" sz="2000" dirty="0">
                <a:hlinkClick r:id="rId3"/>
              </a:rPr>
              <a:t>Violation of truth &amp; accuracy code</a:t>
            </a:r>
            <a:endParaRPr lang="en-US" sz="2000" dirty="0"/>
          </a:p>
          <a:p>
            <a:pPr lvl="1"/>
            <a:r>
              <a:rPr lang="en-US" sz="2000" dirty="0"/>
              <a:t>Conflict of interest: </a:t>
            </a:r>
            <a:r>
              <a:rPr lang="en-US" sz="2000" dirty="0">
                <a:hlinkClick r:id="rId4"/>
              </a:rPr>
              <a:t>5G Verizon lab at NYT</a:t>
            </a:r>
            <a:endParaRPr lang="en-US" sz="2000" dirty="0"/>
          </a:p>
          <a:p>
            <a:r>
              <a:rPr lang="en-US" sz="2600" dirty="0"/>
              <a:t>World Health Organization</a:t>
            </a:r>
          </a:p>
          <a:p>
            <a:pPr marL="857250" lvl="1"/>
            <a:r>
              <a:rPr lang="en-US" sz="2000" dirty="0">
                <a:hlinkClick r:id="rId5"/>
              </a:rPr>
              <a:t>False EMF information still posted</a:t>
            </a:r>
            <a:endParaRPr lang="en-US" sz="2000" dirty="0"/>
          </a:p>
          <a:p>
            <a:pPr marL="857250" lvl="1"/>
            <a:r>
              <a:rPr lang="en-US" sz="2000" dirty="0">
                <a:hlinkClick r:id="rId6"/>
              </a:rPr>
              <a:t>2020: EMF investigation reopened</a:t>
            </a:r>
            <a:endParaRPr lang="en-US" sz="2000" dirty="0"/>
          </a:p>
          <a:p>
            <a:pPr marL="857250" lvl="1"/>
            <a:r>
              <a:rPr lang="en-US" sz="2000" dirty="0">
                <a:hlinkClick r:id="rId7"/>
              </a:rPr>
              <a:t>Two WHO groups: </a:t>
            </a:r>
            <a:br>
              <a:rPr lang="en-US" sz="2000" dirty="0">
                <a:hlinkClick r:id="rId7"/>
              </a:rPr>
            </a:br>
            <a:r>
              <a:rPr lang="en-US" sz="2000" dirty="0">
                <a:hlinkClick r:id="rId7"/>
              </a:rPr>
              <a:t>One industry-influenced, one science-based</a:t>
            </a:r>
            <a:endParaRPr lang="en-US" sz="2000" dirty="0"/>
          </a:p>
          <a:p>
            <a:pPr lvl="1">
              <a:buFont typeface="Wingdings" panose="05000000000000000000" pitchFamily="2" charset="2"/>
              <a:buChar char="Ø"/>
            </a:pPr>
            <a:endParaRPr lang="en-US" sz="2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BC895B-601C-4503-A226-04FE56396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22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152D253-74E8-4525-8BF7-31C971D0D7E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5452" t="11938" r="25032" b="11908"/>
          <a:stretch/>
        </p:blipFill>
        <p:spPr>
          <a:xfrm rot="581531">
            <a:off x="9098419" y="625565"/>
            <a:ext cx="2251156" cy="21639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33DAEF-36AC-491F-8A17-44BF8F9D4CA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5814" b="4962"/>
          <a:stretch/>
        </p:blipFill>
        <p:spPr>
          <a:xfrm rot="413704">
            <a:off x="8378458" y="2742259"/>
            <a:ext cx="3444948" cy="17057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3D5B50-18F9-4EC0-A0F1-BD990D4CF0B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1163" b="4961"/>
          <a:stretch/>
        </p:blipFill>
        <p:spPr>
          <a:xfrm rot="378851">
            <a:off x="7849239" y="3655180"/>
            <a:ext cx="3444948" cy="18059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8FDDEC-F542-40C0-BED2-98560B62670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8980" t="11783" r="9141" b="8889"/>
          <a:stretch/>
        </p:blipFill>
        <p:spPr>
          <a:xfrm rot="411861">
            <a:off x="7165899" y="4518394"/>
            <a:ext cx="3444949" cy="20859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5532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C6096B-F6D4-4DF3-BAFB-CD0891B882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01" t="12403" r="3521" b="6583"/>
          <a:stretch/>
        </p:blipFill>
        <p:spPr>
          <a:xfrm rot="284646">
            <a:off x="7232720" y="3005826"/>
            <a:ext cx="3648902" cy="20240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293F89-E93D-498A-BCAA-8A6FA34F3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/>
              <a:t>Safe Tech Solutions: </a:t>
            </a:r>
            <a:br>
              <a:rPr lang="en-US" sz="4400" dirty="0"/>
            </a:br>
            <a:r>
              <a:rPr lang="en-US" sz="4400" dirty="0"/>
              <a:t>Municipal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36A49C-374A-44E8-B622-752C1CE9EF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098483"/>
            <a:ext cx="6026786" cy="458735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Differentiate industry priorities vs. public’s</a:t>
            </a:r>
          </a:p>
          <a:p>
            <a:pPr lvl="1">
              <a:lnSpc>
                <a:spcPct val="120000"/>
              </a:lnSpc>
            </a:pPr>
            <a:r>
              <a:rPr lang="en-US" sz="2600" i="1" dirty="0">
                <a:solidFill>
                  <a:schemeClr val="tx1">
                    <a:lumMod val="65000"/>
                    <a:lumOff val="35000"/>
                  </a:schemeClr>
                </a:solidFill>
                <a:hlinkClick r:id="rId3"/>
              </a:rPr>
              <a:t>Reinventing Wires: The Future of Landlines and Networks</a:t>
            </a:r>
            <a:endParaRPr lang="en-US" sz="2600" i="1" dirty="0"/>
          </a:p>
          <a:p>
            <a:pPr>
              <a:lnSpc>
                <a:spcPct val="120000"/>
              </a:lnSpc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hlinkClick r:id="rId4"/>
              </a:rPr>
              <a:t>Measure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vs. 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hlinkClick r:id="rId5"/>
              </a:rPr>
              <a:t>biological effects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en-US" sz="2800" b="1" dirty="0">
                <a:hlinkClick r:id="rId6"/>
              </a:rPr>
              <a:t>ALARA</a:t>
            </a:r>
            <a:r>
              <a:rPr lang="en-US" sz="2800" dirty="0"/>
              <a:t>, As Low As Reasonably Achievable (CDC)</a:t>
            </a:r>
          </a:p>
          <a:p>
            <a:pPr>
              <a:lnSpc>
                <a:spcPct val="120000"/>
              </a:lnSpc>
            </a:pPr>
            <a:r>
              <a:rPr lang="en-US" sz="2800" dirty="0"/>
              <a:t>Resources for </a:t>
            </a:r>
            <a:r>
              <a:rPr lang="en-US" sz="2800" dirty="0">
                <a:hlinkClick r:id="rId7"/>
              </a:rPr>
              <a:t>Municipal Leaders</a:t>
            </a:r>
            <a:endParaRPr lang="en-US" sz="2800" dirty="0"/>
          </a:p>
          <a:p>
            <a:pPr>
              <a:lnSpc>
                <a:spcPct val="120000"/>
              </a:lnSpc>
            </a:pPr>
            <a:r>
              <a:rPr lang="en-US" sz="2800" dirty="0"/>
              <a:t>Attorney </a:t>
            </a:r>
            <a:r>
              <a:rPr lang="en-US" sz="2800" dirty="0">
                <a:hlinkClick r:id="rId8"/>
              </a:rPr>
              <a:t>Andrew Campanelli</a:t>
            </a:r>
            <a:endParaRPr lang="en-US" sz="2800" dirty="0"/>
          </a:p>
          <a:p>
            <a:pPr>
              <a:lnSpc>
                <a:spcPct val="120000"/>
              </a:lnSpc>
            </a:pPr>
            <a:endParaRPr lang="en-US" sz="2800" dirty="0"/>
          </a:p>
          <a:p>
            <a:pPr>
              <a:lnSpc>
                <a:spcPct val="120000"/>
              </a:lnSpc>
            </a:pP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679BA2-F812-43F5-8782-FDD313EC7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23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5B39A9-D7F9-4263-9B4B-FA78CB875E2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194" t="2946" r="3490" b="8888"/>
          <a:stretch/>
        </p:blipFill>
        <p:spPr>
          <a:xfrm rot="362461">
            <a:off x="9201801" y="508258"/>
            <a:ext cx="2101850" cy="28594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4A3E3B-28B0-48D5-A445-4CF38438D15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29627"/>
          <a:stretch/>
        </p:blipFill>
        <p:spPr>
          <a:xfrm rot="407361">
            <a:off x="7756477" y="424073"/>
            <a:ext cx="1567448" cy="25688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9C73A9-6C84-49E9-9EA3-3BAEF2F52C6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04120" y="4532848"/>
            <a:ext cx="3672162" cy="215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40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CD0D4-CAC3-4EC3-8924-616E23507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Thank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526241-68F0-4314-98F7-D99EB5D84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4681475" cy="3880773"/>
          </a:xfrm>
        </p:spPr>
        <p:txBody>
          <a:bodyPr>
            <a:normAutofit/>
          </a:bodyPr>
          <a:lstStyle/>
          <a:p>
            <a:r>
              <a:rPr lang="en-US" sz="2800" dirty="0">
                <a:hlinkClick r:id="rId2"/>
              </a:rPr>
              <a:t>Massachusetts for Safe Technology</a:t>
            </a:r>
            <a:endParaRPr lang="en-US" sz="2800" dirty="0"/>
          </a:p>
          <a:p>
            <a:r>
              <a:rPr lang="en-US" sz="2800" dirty="0">
                <a:hlinkClick r:id="rId3"/>
              </a:rPr>
              <a:t>MA4SafeTech@gmail.com</a:t>
            </a:r>
            <a:endParaRPr lang="en-US" sz="2800" dirty="0"/>
          </a:p>
          <a:p>
            <a:r>
              <a:rPr lang="en-US" sz="2800" dirty="0">
                <a:hlinkClick r:id="rId4"/>
              </a:rPr>
              <a:t>WirelessEducation.org</a:t>
            </a:r>
            <a:endParaRPr lang="en-US" sz="28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D5653-B3DE-49E0-9622-104D7C296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</p:spPr>
        <p:txBody>
          <a:bodyPr/>
          <a:lstStyle/>
          <a:p>
            <a:fld id="{519954A3-9DFD-4C44-94BA-B95130A3BA1C}" type="slidenum">
              <a:rPr lang="en-US" smtClean="0"/>
              <a:t>24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DA0F49-24DA-471C-8830-467EC0AD0A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92" t="11908" r="3653" b="4807"/>
          <a:stretch/>
        </p:blipFill>
        <p:spPr>
          <a:xfrm rot="611990">
            <a:off x="5739984" y="2065817"/>
            <a:ext cx="5549731" cy="303593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6836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6229075" cy="1320800"/>
          </a:xfrm>
        </p:spPr>
        <p:txBody>
          <a:bodyPr>
            <a:normAutofit/>
          </a:bodyPr>
          <a:lstStyle/>
          <a:p>
            <a:r>
              <a:rPr lang="en-US" sz="4400" dirty="0"/>
              <a:t>The Legal Fine Print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930400"/>
            <a:ext cx="8596668" cy="4876083"/>
          </a:xfrm>
        </p:spPr>
        <p:txBody>
          <a:bodyPr>
            <a:normAutofit/>
          </a:bodyPr>
          <a:lstStyle/>
          <a:p>
            <a:r>
              <a:rPr lang="en-US" sz="3300" dirty="0">
                <a:solidFill>
                  <a:schemeClr val="accent1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See the Fine Print</a:t>
            </a:r>
            <a:endParaRPr lang="en-US" sz="3300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en-US" sz="3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Settings </a:t>
            </a:r>
          </a:p>
          <a:p>
            <a:pPr lvl="2"/>
            <a:r>
              <a:rPr lang="en-US" sz="2600" b="1" dirty="0">
                <a:solidFill>
                  <a:srgbClr val="FF0000"/>
                </a:solidFill>
              </a:rPr>
              <a:t>G</a:t>
            </a: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eneral</a:t>
            </a:r>
          </a:p>
          <a:p>
            <a:pPr lvl="3"/>
            <a:r>
              <a:rPr lang="en-US" sz="2400" b="1" dirty="0">
                <a:solidFill>
                  <a:srgbClr val="FF0000"/>
                </a:solidFill>
              </a:rPr>
              <a:t>(A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bout)</a:t>
            </a:r>
          </a:p>
          <a:p>
            <a:pPr lvl="4"/>
            <a:r>
              <a:rPr lang="en-US" sz="2200" b="1" dirty="0">
                <a:solidFill>
                  <a:srgbClr val="FF0000"/>
                </a:solidFill>
              </a:rPr>
              <a:t>L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egal &amp; Regulatory</a:t>
            </a:r>
          </a:p>
          <a:p>
            <a:pPr lvl="5"/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RF Exposure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3200" dirty="0">
                <a:hlinkClick r:id="rId3"/>
              </a:rPr>
              <a:t>FCC: Captured Agency</a:t>
            </a:r>
            <a:endParaRPr lang="en-US" sz="3200" dirty="0"/>
          </a:p>
          <a:p>
            <a:r>
              <a:rPr lang="en-US" sz="3200" dirty="0">
                <a:hlinkClick r:id="rId4"/>
              </a:rPr>
              <a:t>FDA: Conflict of Interest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2FC936-8C6C-40E4-8014-9889ED2533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052" t="11568" r="14011" b="4611"/>
          <a:stretch/>
        </p:blipFill>
        <p:spPr>
          <a:xfrm rot="470263">
            <a:off x="6362745" y="1217790"/>
            <a:ext cx="3725462" cy="27130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437568-ECD5-451A-99D0-EEAD1AF43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576F87-5DAB-48AA-9643-2DBA4C4C57A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386" t="10197" r="36340" b="6583"/>
          <a:stretch/>
        </p:blipFill>
        <p:spPr>
          <a:xfrm rot="676216">
            <a:off x="8817850" y="2499232"/>
            <a:ext cx="2604484" cy="32820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733631-F920-42CF-90BD-09E314F3EF3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037" t="12381" r="22076" b="4360"/>
          <a:stretch/>
        </p:blipFill>
        <p:spPr>
          <a:xfrm rot="372743">
            <a:off x="6603111" y="3701114"/>
            <a:ext cx="2823583" cy="252281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21427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72DFE2B-20E4-44FC-8A50-A77FC4773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18443">
            <a:off x="8307255" y="717057"/>
            <a:ext cx="2602141" cy="33861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121" y="1715705"/>
            <a:ext cx="8596668" cy="4690782"/>
          </a:xfrm>
        </p:spPr>
        <p:txBody>
          <a:bodyPr>
            <a:normAutofit fontScale="92500" lnSpcReduction="10000"/>
          </a:bodyPr>
          <a:lstStyle/>
          <a:p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  <a:hlinkClick r:id="rId3"/>
              </a:rPr>
              <a:t>Infertility</a:t>
            </a:r>
            <a:endParaRPr lang="en-US" sz="3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  <a:hlinkClick r:id="rId4"/>
              </a:rPr>
              <a:t>DNA Damage</a:t>
            </a:r>
            <a:endParaRPr lang="en-US" sz="3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  <a:hlinkClick r:id="rId5"/>
              </a:rPr>
              <a:t>Child &amp; Adult Cancers</a:t>
            </a:r>
            <a:endParaRPr lang="en-US" sz="3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  <a:hlinkClick r:id="rId6"/>
              </a:rPr>
              <a:t>Neurotoxicity</a:t>
            </a:r>
            <a:endParaRPr lang="en-US" sz="3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ADD/ADHD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Autism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Alzheimer’s</a:t>
            </a:r>
          </a:p>
          <a:p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  <a:hlinkClick r:id="rId7"/>
              </a:rPr>
              <a:t>Children</a:t>
            </a:r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are especially vulnerable</a:t>
            </a:r>
          </a:p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hlinkClick r:id="rId8"/>
              </a:rPr>
              <a:t>WHO re-opening investigation</a:t>
            </a:r>
            <a:endParaRPr lang="en-US" sz="3200" dirty="0"/>
          </a:p>
          <a:p>
            <a:endParaRPr lang="en-US" sz="3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7CA0E48-96D7-4BC1-B276-D0AAAA074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en-US" sz="4900" dirty="0"/>
              <a:t>Science: Long-term Effects</a:t>
            </a:r>
            <a:b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US" sz="4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5777FA-73CB-4054-BC9A-DE0FF4CAE7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03941">
            <a:off x="8984183" y="1941347"/>
            <a:ext cx="2557796" cy="33284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263F2D-4C25-4DC2-9984-21F744B09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C83545-080B-4570-9BF6-9962FC13CA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29541" y="2760369"/>
            <a:ext cx="2560542" cy="25117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5A303F-BC82-4779-A732-231F8C69D58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5833" y="4374016"/>
            <a:ext cx="3694496" cy="227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129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121" y="1715705"/>
            <a:ext cx="8596668" cy="4532695"/>
          </a:xfrm>
        </p:spPr>
        <p:txBody>
          <a:bodyPr>
            <a:normAutofit fontScale="77500" lnSpcReduction="20000"/>
          </a:bodyPr>
          <a:lstStyle/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hlinkClick r:id="rId2"/>
              </a:rPr>
              <a:t>Electrical Sensitivities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Insomnia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Headaches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Nosebleeds/earbleeds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Fatigue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Pain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Skin abnormalities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Irregular heartbeats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Cognitive impairment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Anger, behavior issues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Anxiety, depression, suicidal ideation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7CA0E48-96D7-4BC1-B276-D0AAAA074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en-US" sz="4400" dirty="0"/>
              <a:t>Science: Short-term Effects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95CC6B-E27F-426F-B820-98504F88E7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023" t="25017" r="29575" b="5490"/>
          <a:stretch/>
        </p:blipFill>
        <p:spPr>
          <a:xfrm rot="701078">
            <a:off x="7979840" y="2542437"/>
            <a:ext cx="3715210" cy="38055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439508-081B-41C4-8AD4-4808BEAB59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235"/>
          <a:stretch/>
        </p:blipFill>
        <p:spPr>
          <a:xfrm rot="500961">
            <a:off x="5195670" y="1762387"/>
            <a:ext cx="3097645" cy="37991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6342E7-5675-4AA9-B80D-26359A05F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9423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121" y="1715705"/>
            <a:ext cx="8596668" cy="4532695"/>
          </a:xfrm>
        </p:spPr>
        <p:txBody>
          <a:bodyPr>
            <a:normAutofit fontScale="85000" lnSpcReduction="20000"/>
          </a:bodyPr>
          <a:lstStyle/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Pollinators</a:t>
            </a:r>
          </a:p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Birds</a:t>
            </a:r>
          </a:p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Energy consumption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Mineral extraction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Data warehouses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Networks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Personal devices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Streaming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Send/receive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Charging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Continuous app updates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7CA0E48-96D7-4BC1-B276-D0AAAA074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en-US" sz="4400" dirty="0"/>
              <a:t>Science: </a:t>
            </a:r>
            <a:r>
              <a:rPr lang="en-US" sz="4400" dirty="0">
                <a:hlinkClick r:id="rId2"/>
              </a:rPr>
              <a:t>Planetary Impact</a:t>
            </a:r>
            <a:endParaRPr lang="en-US" sz="4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E8145E-7F85-40AF-A744-2CC8BD921F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983" t="6666" r="27737" b="4510"/>
          <a:stretch/>
        </p:blipFill>
        <p:spPr>
          <a:xfrm rot="783763">
            <a:off x="8244134" y="1069919"/>
            <a:ext cx="3200044" cy="42017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EA235D-8E23-4D99-8B04-7E4A4A475A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738" t="7451" r="27982" b="6078"/>
          <a:stretch/>
        </p:blipFill>
        <p:spPr>
          <a:xfrm rot="498760">
            <a:off x="5694609" y="2799908"/>
            <a:ext cx="2777229" cy="355002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EBFA1EC-D411-46EA-BCF2-74B301FF2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9846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0895B-A53C-4C33-B1A2-FBE27962A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Cell Towers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B0A0D0-5770-4A0E-8411-408E4E5C66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49945"/>
            <a:ext cx="8596668" cy="3880773"/>
          </a:xfrm>
        </p:spPr>
        <p:txBody>
          <a:bodyPr/>
          <a:lstStyle/>
          <a:p>
            <a:r>
              <a:rPr lang="en-US" sz="3200" dirty="0"/>
              <a:t>Examine the </a:t>
            </a:r>
            <a:r>
              <a:rPr lang="en-US" sz="3200" dirty="0">
                <a:hlinkClick r:id="rId2"/>
              </a:rPr>
              <a:t>non-industry funded science</a:t>
            </a:r>
            <a:endParaRPr lang="en-US" sz="3200" dirty="0"/>
          </a:p>
          <a:p>
            <a:r>
              <a:rPr lang="en-US" sz="3200" dirty="0">
                <a:hlinkClick r:id="rId3"/>
              </a:rPr>
              <a:t>AntennaSearch.com</a:t>
            </a:r>
            <a:endParaRPr lang="en-US" sz="32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B5A2EA-EB38-4A0F-8074-F72930512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5E134A-3519-4070-9EA2-323410AB5A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95" t="18914" r="6331" b="10698"/>
          <a:stretch/>
        </p:blipFill>
        <p:spPr>
          <a:xfrm>
            <a:off x="1167785" y="2951688"/>
            <a:ext cx="6932428" cy="34547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4967B7-4C03-45F7-9418-2F6FF36E25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4519" y="514350"/>
            <a:ext cx="2600325" cy="29146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85FC5F-B164-497D-80E7-0FEEC68EBFB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876" t="33489" r="32975" b="7500"/>
          <a:stretch/>
        </p:blipFill>
        <p:spPr>
          <a:xfrm>
            <a:off x="8590663" y="2998448"/>
            <a:ext cx="2723731" cy="294179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3837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365CE-9595-466C-A7DF-48210CCBC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What is 5G?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59C231-9970-417F-9AF7-8CEB9E40A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973891"/>
            <a:ext cx="6744192" cy="4502298"/>
          </a:xfrm>
        </p:spPr>
        <p:txBody>
          <a:bodyPr>
            <a:normAutofit fontScale="70000" lnSpcReduction="20000"/>
          </a:bodyPr>
          <a:lstStyle/>
          <a:p>
            <a:r>
              <a:rPr lang="en-US" sz="3100" dirty="0">
                <a:solidFill>
                  <a:srgbClr val="FF0000"/>
                </a:solidFill>
                <a:hlinkClick r:id="rId2"/>
              </a:rPr>
              <a:t>5</a:t>
            </a:r>
            <a:r>
              <a:rPr lang="en-US" sz="3100" baseline="30000" dirty="0">
                <a:solidFill>
                  <a:schemeClr val="tx1">
                    <a:lumMod val="65000"/>
                    <a:lumOff val="35000"/>
                  </a:schemeClr>
                </a:solidFill>
                <a:hlinkClick r:id="rId2"/>
              </a:rPr>
              <a:t>th</a:t>
            </a:r>
            <a:r>
              <a:rPr lang="en-US" sz="3100" dirty="0">
                <a:solidFill>
                  <a:schemeClr val="tx1">
                    <a:lumMod val="65000"/>
                    <a:lumOff val="35000"/>
                  </a:schemeClr>
                </a:solidFill>
                <a:hlinkClick r:id="rId2"/>
              </a:rPr>
              <a:t> </a:t>
            </a:r>
            <a:r>
              <a:rPr lang="en-US" sz="3100" dirty="0">
                <a:solidFill>
                  <a:srgbClr val="FF0000"/>
                </a:solidFill>
                <a:hlinkClick r:id="rId2"/>
              </a:rPr>
              <a:t>G</a:t>
            </a:r>
            <a:r>
              <a:rPr lang="en-US" sz="3100" dirty="0">
                <a:solidFill>
                  <a:schemeClr val="tx1">
                    <a:lumMod val="65000"/>
                    <a:lumOff val="35000"/>
                  </a:schemeClr>
                </a:solidFill>
                <a:hlinkClick r:id="rId2"/>
              </a:rPr>
              <a:t>eneration technology</a:t>
            </a:r>
            <a:endParaRPr lang="en-US" sz="3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3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Promises faster entertainment downloads, smart cities, etc.</a:t>
            </a:r>
          </a:p>
          <a:p>
            <a:r>
              <a:rPr lang="en-US" sz="3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Uses existing 3G, 4G wavelengths to penetrate buildings</a:t>
            </a:r>
          </a:p>
          <a:p>
            <a:r>
              <a:rPr lang="en-US" sz="3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5G is the </a:t>
            </a:r>
            <a:r>
              <a:rPr lang="en-US" sz="31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addition</a:t>
            </a:r>
            <a:r>
              <a:rPr lang="en-US" sz="3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of short millimeter waves, can’t go through objects; clear-cutting trees</a:t>
            </a:r>
          </a:p>
          <a:p>
            <a:r>
              <a:rPr lang="en-US" sz="3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Industry goal: millions of small cells at curb outside bedrooms in public access way, every 2-12 houses; </a:t>
            </a:r>
            <a:r>
              <a:rPr lang="en-US" sz="3100" dirty="0">
                <a:solidFill>
                  <a:schemeClr val="tx1">
                    <a:lumMod val="65000"/>
                    <a:lumOff val="35000"/>
                  </a:schemeClr>
                </a:solidFill>
                <a:hlinkClick r:id="rId3"/>
              </a:rPr>
              <a:t>already in Boston</a:t>
            </a:r>
            <a:r>
              <a:rPr lang="en-US" sz="3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and elsewhere</a:t>
            </a:r>
          </a:p>
          <a:p>
            <a:r>
              <a:rPr lang="en-US" sz="3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Thousands of 5G satellites in the sky</a:t>
            </a:r>
          </a:p>
          <a:p>
            <a:r>
              <a:rPr lang="en-US" sz="3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Never tested for safety (</a:t>
            </a:r>
            <a:r>
              <a:rPr lang="en-US" sz="3100" dirty="0">
                <a:solidFill>
                  <a:schemeClr val="tx1">
                    <a:lumMod val="65000"/>
                    <a:lumOff val="35000"/>
                  </a:schemeClr>
                </a:solidFill>
                <a:hlinkClick r:id="rId4"/>
              </a:rPr>
              <a:t>Congressional hearing</a:t>
            </a:r>
            <a:r>
              <a:rPr lang="en-US" sz="3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r>
              <a:rPr lang="en-US" sz="3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ComputerWorld: </a:t>
            </a:r>
            <a:r>
              <a:rPr lang="en-US" sz="3100" dirty="0">
                <a:solidFill>
                  <a:schemeClr val="tx1">
                    <a:lumMod val="65000"/>
                    <a:lumOff val="35000"/>
                  </a:schemeClr>
                </a:solidFill>
                <a:hlinkClick r:id="rId5"/>
              </a:rPr>
              <a:t>5G a Bad Joke</a:t>
            </a:r>
            <a:endParaRPr lang="en-US" sz="3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en-US" sz="3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2">
              <a:buFont typeface="Wingdings" panose="05000000000000000000" pitchFamily="2" charset="2"/>
              <a:buChar char="Ø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D6F55D-205F-4144-B99F-8D433443C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F60791-9406-41E6-94C0-728C401EE20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739" t="11628" r="36467" b="11908"/>
          <a:stretch/>
        </p:blipFill>
        <p:spPr>
          <a:xfrm rot="474806">
            <a:off x="9435711" y="462927"/>
            <a:ext cx="2131064" cy="24965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57D2EB-D5DE-4677-962C-84846BEA073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220" t="11163" r="21932" b="5567"/>
          <a:stretch/>
        </p:blipFill>
        <p:spPr>
          <a:xfrm rot="340304">
            <a:off x="8473359" y="1948921"/>
            <a:ext cx="2546160" cy="22906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23BF89-F99E-4B8B-A07E-6756B410006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88" t="11628" b="5567"/>
          <a:stretch/>
        </p:blipFill>
        <p:spPr>
          <a:xfrm rot="554118">
            <a:off x="7230140" y="4105413"/>
            <a:ext cx="4444410" cy="23113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1662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057F9-40C8-42BD-9165-6398A141E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Public Taking 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50148D-D1E6-4ECC-88CD-43567D21FF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5" y="1710477"/>
            <a:ext cx="5557058" cy="4537923"/>
          </a:xfrm>
        </p:spPr>
        <p:txBody>
          <a:bodyPr>
            <a:normAutofit fontScale="55000" lnSpcReduction="20000"/>
          </a:bodyPr>
          <a:lstStyle/>
          <a:p>
            <a:r>
              <a:rPr lang="en-US" sz="3600" dirty="0">
                <a:hlinkClick r:id="rId2"/>
              </a:rPr>
              <a:t>Cell towers</a:t>
            </a:r>
            <a:endParaRPr lang="en-US" sz="3600" dirty="0"/>
          </a:p>
          <a:p>
            <a:pPr lvl="1"/>
            <a:r>
              <a:rPr lang="en-US" sz="3600" dirty="0">
                <a:hlinkClick r:id="rId3"/>
              </a:rPr>
              <a:t>Shelburne</a:t>
            </a:r>
            <a:r>
              <a:rPr lang="en-US" sz="3600" dirty="0"/>
              <a:t>, MA 1,500’ setback in bylaw</a:t>
            </a:r>
            <a:endParaRPr lang="en-US" sz="3600" dirty="0">
              <a:hlinkClick r:id="rId4"/>
            </a:endParaRPr>
          </a:p>
          <a:p>
            <a:pPr lvl="1"/>
            <a:r>
              <a:rPr lang="en-US" sz="3600" dirty="0"/>
              <a:t>Centerville Concerned Citizens @ Cape Cod</a:t>
            </a:r>
          </a:p>
          <a:p>
            <a:pPr lvl="1"/>
            <a:r>
              <a:rPr lang="en-US" sz="3600" dirty="0"/>
              <a:t>Holliston wireless antennas on power lines</a:t>
            </a:r>
          </a:p>
          <a:p>
            <a:pPr lvl="1"/>
            <a:r>
              <a:rPr lang="en-US" sz="3600" dirty="0"/>
              <a:t>Chappaquiddick lawsuit</a:t>
            </a:r>
          </a:p>
          <a:p>
            <a:pPr lvl="1"/>
            <a:r>
              <a:rPr lang="en-US" sz="3600" dirty="0"/>
              <a:t>Wayland 900’ setback in bylaw</a:t>
            </a:r>
          </a:p>
          <a:p>
            <a:pPr lvl="1"/>
            <a:r>
              <a:rPr lang="en-US" sz="3600" dirty="0"/>
              <a:t>Dover-Sherborn Regional won</a:t>
            </a:r>
          </a:p>
          <a:p>
            <a:pPr lvl="1"/>
            <a:r>
              <a:rPr lang="en-US" sz="3600" dirty="0"/>
              <a:t>Concord relocating tower</a:t>
            </a:r>
          </a:p>
          <a:p>
            <a:pPr lvl="1"/>
            <a:r>
              <a:rPr lang="en-US" sz="3600" dirty="0"/>
              <a:t>Petersham AT&amp;T height waiver denied</a:t>
            </a:r>
          </a:p>
          <a:p>
            <a:r>
              <a:rPr lang="en-US" sz="3800" dirty="0">
                <a:hlinkClick r:id="rId5"/>
              </a:rPr>
              <a:t>Ashland</a:t>
            </a:r>
            <a:r>
              <a:rPr lang="en-US" sz="3800" dirty="0"/>
              <a:t> &amp; </a:t>
            </a:r>
            <a:r>
              <a:rPr lang="en-US" sz="3800" dirty="0">
                <a:hlinkClick r:id="rId6"/>
              </a:rPr>
              <a:t>Newton</a:t>
            </a:r>
            <a:r>
              <a:rPr lang="en-US" sz="3800" dirty="0"/>
              <a:t> Acoustimeter in public libraries</a:t>
            </a:r>
          </a:p>
          <a:p>
            <a:pPr lvl="1"/>
            <a:endParaRPr lang="en-US" sz="3600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D32720-35AE-4DA4-AE65-D6AFC0596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CA6C76-66D6-4A5B-AE7A-DCEBAFE5285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317" t="29750" r="41580" b="34398"/>
          <a:stretch/>
        </p:blipFill>
        <p:spPr>
          <a:xfrm rot="241469">
            <a:off x="6965797" y="3275953"/>
            <a:ext cx="4839287" cy="24587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171B61-6A48-45BB-B9B6-DC038820CEF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271" t="40775" r="10465" b="10543"/>
          <a:stretch/>
        </p:blipFill>
        <p:spPr>
          <a:xfrm rot="540531">
            <a:off x="6665469" y="1352805"/>
            <a:ext cx="5217066" cy="19776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B8CB9C-BA9D-4F6D-818E-BDE6B82517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34393" y="4190131"/>
            <a:ext cx="1505843" cy="227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4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20999</TotalTime>
  <Words>1088</Words>
  <Application>Microsoft Office PowerPoint</Application>
  <PresentationFormat>Widescreen</PresentationFormat>
  <Paragraphs>220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Trebuchet MS</vt:lpstr>
      <vt:lpstr>Wingdings</vt:lpstr>
      <vt:lpstr>Wingdings 3</vt:lpstr>
      <vt:lpstr>Facet</vt:lpstr>
      <vt:lpstr>    Safe Cell Tower Siting What You Need to Know  Tri Town Health with Cece Doucette</vt:lpstr>
      <vt:lpstr>Cece Doucette, MTPW</vt:lpstr>
      <vt:lpstr>The Legal Fine Print</vt:lpstr>
      <vt:lpstr>Science: Long-term Effects </vt:lpstr>
      <vt:lpstr>Science: Short-term Effects</vt:lpstr>
      <vt:lpstr>Science: Planetary Impact</vt:lpstr>
      <vt:lpstr>Cell Towers</vt:lpstr>
      <vt:lpstr>What is 5G?</vt:lpstr>
      <vt:lpstr>Public Taking Action</vt:lpstr>
      <vt:lpstr>Public Servants Taking Action</vt:lpstr>
      <vt:lpstr>MA Towns Taking Action</vt:lpstr>
      <vt:lpstr>MA Policy Solutions</vt:lpstr>
      <vt:lpstr>National Policy Solutions</vt:lpstr>
      <vt:lpstr>National Policy Solutions</vt:lpstr>
      <vt:lpstr>Legal Solutions</vt:lpstr>
      <vt:lpstr>Professional Solutions</vt:lpstr>
      <vt:lpstr>Home &amp; Work Solutions</vt:lpstr>
      <vt:lpstr>Safe Tech Solutions:  Physical &amp; Mental Health</vt:lpstr>
      <vt:lpstr>Personal Solutions</vt:lpstr>
      <vt:lpstr>Personal Solutions</vt:lpstr>
      <vt:lpstr>What Safe Technology Looks Like</vt:lpstr>
      <vt:lpstr>A Word of Caution: Misleading “Trustworthy” Sources</vt:lpstr>
      <vt:lpstr>Safe Tech Solutions:  Municipal Level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Inspire Speaker Series: Cece Doucette,  Technology Safety Educator</dc:title>
  <dc:creator>Cecelia Doucette</dc:creator>
  <cp:lastModifiedBy>Jim Wilusz</cp:lastModifiedBy>
  <cp:revision>292</cp:revision>
  <cp:lastPrinted>2020-03-10T14:48:07Z</cp:lastPrinted>
  <dcterms:created xsi:type="dcterms:W3CDTF">2017-06-12T20:15:23Z</dcterms:created>
  <dcterms:modified xsi:type="dcterms:W3CDTF">2020-10-21T11:34:11Z</dcterms:modified>
</cp:coreProperties>
</file>